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420" r:id="rId3"/>
    <p:sldId id="456" r:id="rId4"/>
    <p:sldId id="384" r:id="rId5"/>
    <p:sldId id="453" r:id="rId6"/>
    <p:sldId id="427" r:id="rId7"/>
    <p:sldId id="459" r:id="rId8"/>
    <p:sldId id="461" r:id="rId9"/>
    <p:sldId id="460" r:id="rId10"/>
    <p:sldId id="462" r:id="rId11"/>
    <p:sldId id="261" r:id="rId12"/>
    <p:sldId id="428" r:id="rId13"/>
    <p:sldId id="440" r:id="rId14"/>
    <p:sldId id="262" r:id="rId15"/>
    <p:sldId id="423" r:id="rId16"/>
    <p:sldId id="275" r:id="rId17"/>
    <p:sldId id="282" r:id="rId18"/>
    <p:sldId id="265" r:id="rId19"/>
    <p:sldId id="421" r:id="rId20"/>
    <p:sldId id="266" r:id="rId21"/>
    <p:sldId id="259" r:id="rId22"/>
    <p:sldId id="257" r:id="rId23"/>
    <p:sldId id="267" r:id="rId24"/>
    <p:sldId id="424" r:id="rId25"/>
    <p:sldId id="270" r:id="rId26"/>
    <p:sldId id="258" r:id="rId27"/>
    <p:sldId id="426" r:id="rId28"/>
    <p:sldId id="272" r:id="rId29"/>
    <p:sldId id="273" r:id="rId30"/>
    <p:sldId id="457" r:id="rId31"/>
    <p:sldId id="454" r:id="rId32"/>
    <p:sldId id="429" r:id="rId33"/>
    <p:sldId id="430" r:id="rId34"/>
    <p:sldId id="431" r:id="rId35"/>
    <p:sldId id="441" r:id="rId36"/>
    <p:sldId id="455" r:id="rId37"/>
    <p:sldId id="442" r:id="rId38"/>
    <p:sldId id="458" r:id="rId39"/>
    <p:sldId id="432" r:id="rId40"/>
    <p:sldId id="433" r:id="rId41"/>
    <p:sldId id="434" r:id="rId42"/>
    <p:sldId id="443" r:id="rId43"/>
    <p:sldId id="435" r:id="rId44"/>
    <p:sldId id="436" r:id="rId45"/>
    <p:sldId id="445" r:id="rId46"/>
    <p:sldId id="437" r:id="rId47"/>
    <p:sldId id="438" r:id="rId48"/>
    <p:sldId id="451" r:id="rId49"/>
    <p:sldId id="452" r:id="rId50"/>
    <p:sldId id="43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78"/>
  </p:normalViewPr>
  <p:slideViewPr>
    <p:cSldViewPr snapToGrid="0">
      <p:cViewPr varScale="1">
        <p:scale>
          <a:sx n="103" d="100"/>
          <a:sy n="103"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8CB4B5-B21F-4259-9054-E1E46DA05C81}"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2EF0BE5E-BB58-4A58-9F63-43BFDB989F48}">
      <dgm:prSet/>
      <dgm:spPr/>
      <dgm:t>
        <a:bodyPr/>
        <a:lstStyle/>
        <a:p>
          <a:r>
            <a:rPr lang="en-US" dirty="0"/>
            <a:t>People who get these programs are lazy, prefer to be on the “dole”</a:t>
          </a:r>
        </a:p>
      </dgm:t>
    </dgm:pt>
    <dgm:pt modelId="{967C0B67-2459-428D-B13B-0AEB13E409DE}" type="parTrans" cxnId="{57953E1C-69BE-414A-BE00-A7DA425E4DCA}">
      <dgm:prSet/>
      <dgm:spPr/>
      <dgm:t>
        <a:bodyPr/>
        <a:lstStyle/>
        <a:p>
          <a:endParaRPr lang="en-US"/>
        </a:p>
      </dgm:t>
    </dgm:pt>
    <dgm:pt modelId="{3AA0EA91-06C7-4E7C-BB88-DCD94E667B2B}" type="sibTrans" cxnId="{57953E1C-69BE-414A-BE00-A7DA425E4DCA}">
      <dgm:prSet/>
      <dgm:spPr/>
      <dgm:t>
        <a:bodyPr/>
        <a:lstStyle/>
        <a:p>
          <a:endParaRPr lang="en-US"/>
        </a:p>
      </dgm:t>
    </dgm:pt>
    <dgm:pt modelId="{E9FBD312-7674-4B0E-8A65-0717A33539BC}">
      <dgm:prSet/>
      <dgm:spPr/>
      <dgm:t>
        <a:bodyPr/>
        <a:lstStyle/>
        <a:p>
          <a:r>
            <a:rPr lang="en-US" dirty="0"/>
            <a:t>They spend their money on the ills of society–cigarettes, alcohol, and drugs.</a:t>
          </a:r>
        </a:p>
      </dgm:t>
    </dgm:pt>
    <dgm:pt modelId="{2DC2D3B2-0C1E-4BB6-BF70-07911B83E1EB}" type="parTrans" cxnId="{BDFFB51A-AE7A-45B3-B958-BAE4E60F4396}">
      <dgm:prSet/>
      <dgm:spPr/>
      <dgm:t>
        <a:bodyPr/>
        <a:lstStyle/>
        <a:p>
          <a:endParaRPr lang="en-US"/>
        </a:p>
      </dgm:t>
    </dgm:pt>
    <dgm:pt modelId="{82EA196C-A47F-4E1E-B7D0-1CB3A739A969}" type="sibTrans" cxnId="{BDFFB51A-AE7A-45B3-B958-BAE4E60F4396}">
      <dgm:prSet/>
      <dgm:spPr/>
      <dgm:t>
        <a:bodyPr/>
        <a:lstStyle/>
        <a:p>
          <a:endParaRPr lang="en-US"/>
        </a:p>
      </dgm:t>
    </dgm:pt>
    <dgm:pt modelId="{7142FEDF-230B-40C8-A976-3AA4493AAFE1}" type="pres">
      <dgm:prSet presAssocID="{D78CB4B5-B21F-4259-9054-E1E46DA05C81}" presName="hierChild1" presStyleCnt="0">
        <dgm:presLayoutVars>
          <dgm:chPref val="1"/>
          <dgm:dir/>
          <dgm:animOne val="branch"/>
          <dgm:animLvl val="lvl"/>
          <dgm:resizeHandles/>
        </dgm:presLayoutVars>
      </dgm:prSet>
      <dgm:spPr/>
    </dgm:pt>
    <dgm:pt modelId="{C6EEFC9F-0855-4724-B28F-2496A4C39860}" type="pres">
      <dgm:prSet presAssocID="{2EF0BE5E-BB58-4A58-9F63-43BFDB989F48}" presName="hierRoot1" presStyleCnt="0"/>
      <dgm:spPr/>
    </dgm:pt>
    <dgm:pt modelId="{DE0B0E8A-55C0-4405-9004-7F98E74CCF48}" type="pres">
      <dgm:prSet presAssocID="{2EF0BE5E-BB58-4A58-9F63-43BFDB989F48}" presName="composite" presStyleCnt="0"/>
      <dgm:spPr/>
    </dgm:pt>
    <dgm:pt modelId="{7403D4AD-7384-4790-81B3-626F79D9D38F}" type="pres">
      <dgm:prSet presAssocID="{2EF0BE5E-BB58-4A58-9F63-43BFDB989F48}" presName="background" presStyleLbl="node0" presStyleIdx="0" presStyleCnt="2"/>
      <dgm:spPr/>
    </dgm:pt>
    <dgm:pt modelId="{42FEEB99-F420-456D-82CF-0D9394285B47}" type="pres">
      <dgm:prSet presAssocID="{2EF0BE5E-BB58-4A58-9F63-43BFDB989F48}" presName="text" presStyleLbl="fgAcc0" presStyleIdx="0" presStyleCnt="2">
        <dgm:presLayoutVars>
          <dgm:chPref val="3"/>
        </dgm:presLayoutVars>
      </dgm:prSet>
      <dgm:spPr/>
    </dgm:pt>
    <dgm:pt modelId="{B93555C8-E444-480D-B4AF-A1945AABBDC4}" type="pres">
      <dgm:prSet presAssocID="{2EF0BE5E-BB58-4A58-9F63-43BFDB989F48}" presName="hierChild2" presStyleCnt="0"/>
      <dgm:spPr/>
    </dgm:pt>
    <dgm:pt modelId="{B6EAE666-A065-417E-B0C1-88ADB06B4FE5}" type="pres">
      <dgm:prSet presAssocID="{E9FBD312-7674-4B0E-8A65-0717A33539BC}" presName="hierRoot1" presStyleCnt="0"/>
      <dgm:spPr/>
    </dgm:pt>
    <dgm:pt modelId="{9BE33533-E790-4E2D-ADA4-A82D799E79A1}" type="pres">
      <dgm:prSet presAssocID="{E9FBD312-7674-4B0E-8A65-0717A33539BC}" presName="composite" presStyleCnt="0"/>
      <dgm:spPr/>
    </dgm:pt>
    <dgm:pt modelId="{3DD54BD2-3634-4C1B-8432-A1D92F610F90}" type="pres">
      <dgm:prSet presAssocID="{E9FBD312-7674-4B0E-8A65-0717A33539BC}" presName="background" presStyleLbl="node0" presStyleIdx="1" presStyleCnt="2"/>
      <dgm:spPr/>
    </dgm:pt>
    <dgm:pt modelId="{0B8FF812-4E79-4ADD-BDA4-E90334F800FE}" type="pres">
      <dgm:prSet presAssocID="{E9FBD312-7674-4B0E-8A65-0717A33539BC}" presName="text" presStyleLbl="fgAcc0" presStyleIdx="1" presStyleCnt="2">
        <dgm:presLayoutVars>
          <dgm:chPref val="3"/>
        </dgm:presLayoutVars>
      </dgm:prSet>
      <dgm:spPr/>
    </dgm:pt>
    <dgm:pt modelId="{E4698D89-B7DE-445C-9951-BA1C2828A94A}" type="pres">
      <dgm:prSet presAssocID="{E9FBD312-7674-4B0E-8A65-0717A33539BC}" presName="hierChild2" presStyleCnt="0"/>
      <dgm:spPr/>
    </dgm:pt>
  </dgm:ptLst>
  <dgm:cxnLst>
    <dgm:cxn modelId="{BDFFB51A-AE7A-45B3-B958-BAE4E60F4396}" srcId="{D78CB4B5-B21F-4259-9054-E1E46DA05C81}" destId="{E9FBD312-7674-4B0E-8A65-0717A33539BC}" srcOrd="1" destOrd="0" parTransId="{2DC2D3B2-0C1E-4BB6-BF70-07911B83E1EB}" sibTransId="{82EA196C-A47F-4E1E-B7D0-1CB3A739A969}"/>
    <dgm:cxn modelId="{57953E1C-69BE-414A-BE00-A7DA425E4DCA}" srcId="{D78CB4B5-B21F-4259-9054-E1E46DA05C81}" destId="{2EF0BE5E-BB58-4A58-9F63-43BFDB989F48}" srcOrd="0" destOrd="0" parTransId="{967C0B67-2459-428D-B13B-0AEB13E409DE}" sibTransId="{3AA0EA91-06C7-4E7C-BB88-DCD94E667B2B}"/>
    <dgm:cxn modelId="{1BCA0A32-50A4-4FCE-A8E8-D3A1895804E3}" type="presOf" srcId="{2EF0BE5E-BB58-4A58-9F63-43BFDB989F48}" destId="{42FEEB99-F420-456D-82CF-0D9394285B47}" srcOrd="0" destOrd="0" presId="urn:microsoft.com/office/officeart/2005/8/layout/hierarchy1"/>
    <dgm:cxn modelId="{392EA963-2DDF-47EC-9870-CFDF44B582D4}" type="presOf" srcId="{D78CB4B5-B21F-4259-9054-E1E46DA05C81}" destId="{7142FEDF-230B-40C8-A976-3AA4493AAFE1}" srcOrd="0" destOrd="0" presId="urn:microsoft.com/office/officeart/2005/8/layout/hierarchy1"/>
    <dgm:cxn modelId="{339716BD-581B-4BB7-866F-C5BDE8381F0B}" type="presOf" srcId="{E9FBD312-7674-4B0E-8A65-0717A33539BC}" destId="{0B8FF812-4E79-4ADD-BDA4-E90334F800FE}" srcOrd="0" destOrd="0" presId="urn:microsoft.com/office/officeart/2005/8/layout/hierarchy1"/>
    <dgm:cxn modelId="{F6F04E75-FE82-4B0C-B205-DC5081EC1E48}" type="presParOf" srcId="{7142FEDF-230B-40C8-A976-3AA4493AAFE1}" destId="{C6EEFC9F-0855-4724-B28F-2496A4C39860}" srcOrd="0" destOrd="0" presId="urn:microsoft.com/office/officeart/2005/8/layout/hierarchy1"/>
    <dgm:cxn modelId="{F7C883E4-1B10-4A0D-B9D5-D07458C88CB4}" type="presParOf" srcId="{C6EEFC9F-0855-4724-B28F-2496A4C39860}" destId="{DE0B0E8A-55C0-4405-9004-7F98E74CCF48}" srcOrd="0" destOrd="0" presId="urn:microsoft.com/office/officeart/2005/8/layout/hierarchy1"/>
    <dgm:cxn modelId="{792124FE-F634-4860-A44E-992B5E0242E3}" type="presParOf" srcId="{DE0B0E8A-55C0-4405-9004-7F98E74CCF48}" destId="{7403D4AD-7384-4790-81B3-626F79D9D38F}" srcOrd="0" destOrd="0" presId="urn:microsoft.com/office/officeart/2005/8/layout/hierarchy1"/>
    <dgm:cxn modelId="{C524977F-A0BD-4772-A7FA-1EEB4855D1D6}" type="presParOf" srcId="{DE0B0E8A-55C0-4405-9004-7F98E74CCF48}" destId="{42FEEB99-F420-456D-82CF-0D9394285B47}" srcOrd="1" destOrd="0" presId="urn:microsoft.com/office/officeart/2005/8/layout/hierarchy1"/>
    <dgm:cxn modelId="{8B3E07D7-048C-4749-A656-C9F49021B337}" type="presParOf" srcId="{C6EEFC9F-0855-4724-B28F-2496A4C39860}" destId="{B93555C8-E444-480D-B4AF-A1945AABBDC4}" srcOrd="1" destOrd="0" presId="urn:microsoft.com/office/officeart/2005/8/layout/hierarchy1"/>
    <dgm:cxn modelId="{ECD65BFB-8F69-45D8-BFD1-6BC8374F4261}" type="presParOf" srcId="{7142FEDF-230B-40C8-A976-3AA4493AAFE1}" destId="{B6EAE666-A065-417E-B0C1-88ADB06B4FE5}" srcOrd="1" destOrd="0" presId="urn:microsoft.com/office/officeart/2005/8/layout/hierarchy1"/>
    <dgm:cxn modelId="{20C32037-597E-491F-9BBB-12C2BFF93161}" type="presParOf" srcId="{B6EAE666-A065-417E-B0C1-88ADB06B4FE5}" destId="{9BE33533-E790-4E2D-ADA4-A82D799E79A1}" srcOrd="0" destOrd="0" presId="urn:microsoft.com/office/officeart/2005/8/layout/hierarchy1"/>
    <dgm:cxn modelId="{910B4D3B-3A62-4C5F-9189-ED01C558F5AB}" type="presParOf" srcId="{9BE33533-E790-4E2D-ADA4-A82D799E79A1}" destId="{3DD54BD2-3634-4C1B-8432-A1D92F610F90}" srcOrd="0" destOrd="0" presId="urn:microsoft.com/office/officeart/2005/8/layout/hierarchy1"/>
    <dgm:cxn modelId="{94E43E61-C1A6-4C98-939D-74444EA66C3F}" type="presParOf" srcId="{9BE33533-E790-4E2D-ADA4-A82D799E79A1}" destId="{0B8FF812-4E79-4ADD-BDA4-E90334F800FE}" srcOrd="1" destOrd="0" presId="urn:microsoft.com/office/officeart/2005/8/layout/hierarchy1"/>
    <dgm:cxn modelId="{262A5987-E2F0-418D-A15F-7169519A5957}" type="presParOf" srcId="{B6EAE666-A065-417E-B0C1-88ADB06B4FE5}" destId="{E4698D89-B7DE-445C-9951-BA1C2828A9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CB4B5-B21F-4259-9054-E1E46DA05C81}"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2EF0BE5E-BB58-4A58-9F63-43BFDB989F48}">
      <dgm:prSet/>
      <dgm:spPr/>
      <dgm:t>
        <a:bodyPr/>
        <a:lstStyle/>
        <a:p>
          <a:r>
            <a:rPr lang="en-US"/>
            <a:t>Social protection is seen as “anti-poverty” programs</a:t>
          </a:r>
        </a:p>
      </dgm:t>
    </dgm:pt>
    <dgm:pt modelId="{967C0B67-2459-428D-B13B-0AEB13E409DE}" type="parTrans" cxnId="{57953E1C-69BE-414A-BE00-A7DA425E4DCA}">
      <dgm:prSet/>
      <dgm:spPr/>
      <dgm:t>
        <a:bodyPr/>
        <a:lstStyle/>
        <a:p>
          <a:endParaRPr lang="en-US"/>
        </a:p>
      </dgm:t>
    </dgm:pt>
    <dgm:pt modelId="{3AA0EA91-06C7-4E7C-BB88-DCD94E667B2B}" type="sibTrans" cxnId="{57953E1C-69BE-414A-BE00-A7DA425E4DCA}">
      <dgm:prSet/>
      <dgm:spPr/>
      <dgm:t>
        <a:bodyPr/>
        <a:lstStyle/>
        <a:p>
          <a:endParaRPr lang="en-US"/>
        </a:p>
      </dgm:t>
    </dgm:pt>
    <dgm:pt modelId="{E9FBD312-7674-4B0E-8A65-0717A33539BC}">
      <dgm:prSet/>
      <dgm:spPr/>
      <dgm:t>
        <a:bodyPr/>
        <a:lstStyle/>
        <a:p>
          <a:r>
            <a:rPr lang="en-US" dirty="0"/>
            <a:t>As countries grow, and they transition out of poverty, these programs are obsolete</a:t>
          </a:r>
        </a:p>
      </dgm:t>
    </dgm:pt>
    <dgm:pt modelId="{2DC2D3B2-0C1E-4BB6-BF70-07911B83E1EB}" type="parTrans" cxnId="{BDFFB51A-AE7A-45B3-B958-BAE4E60F4396}">
      <dgm:prSet/>
      <dgm:spPr/>
      <dgm:t>
        <a:bodyPr/>
        <a:lstStyle/>
        <a:p>
          <a:endParaRPr lang="en-US"/>
        </a:p>
      </dgm:t>
    </dgm:pt>
    <dgm:pt modelId="{82EA196C-A47F-4E1E-B7D0-1CB3A739A969}" type="sibTrans" cxnId="{BDFFB51A-AE7A-45B3-B958-BAE4E60F4396}">
      <dgm:prSet/>
      <dgm:spPr/>
      <dgm:t>
        <a:bodyPr/>
        <a:lstStyle/>
        <a:p>
          <a:endParaRPr lang="en-US"/>
        </a:p>
      </dgm:t>
    </dgm:pt>
    <dgm:pt modelId="{7142FEDF-230B-40C8-A976-3AA4493AAFE1}" type="pres">
      <dgm:prSet presAssocID="{D78CB4B5-B21F-4259-9054-E1E46DA05C81}" presName="hierChild1" presStyleCnt="0">
        <dgm:presLayoutVars>
          <dgm:chPref val="1"/>
          <dgm:dir/>
          <dgm:animOne val="branch"/>
          <dgm:animLvl val="lvl"/>
          <dgm:resizeHandles/>
        </dgm:presLayoutVars>
      </dgm:prSet>
      <dgm:spPr/>
    </dgm:pt>
    <dgm:pt modelId="{C6EEFC9F-0855-4724-B28F-2496A4C39860}" type="pres">
      <dgm:prSet presAssocID="{2EF0BE5E-BB58-4A58-9F63-43BFDB989F48}" presName="hierRoot1" presStyleCnt="0"/>
      <dgm:spPr/>
    </dgm:pt>
    <dgm:pt modelId="{DE0B0E8A-55C0-4405-9004-7F98E74CCF48}" type="pres">
      <dgm:prSet presAssocID="{2EF0BE5E-BB58-4A58-9F63-43BFDB989F48}" presName="composite" presStyleCnt="0"/>
      <dgm:spPr/>
    </dgm:pt>
    <dgm:pt modelId="{7403D4AD-7384-4790-81B3-626F79D9D38F}" type="pres">
      <dgm:prSet presAssocID="{2EF0BE5E-BB58-4A58-9F63-43BFDB989F48}" presName="background" presStyleLbl="node0" presStyleIdx="0" presStyleCnt="2"/>
      <dgm:spPr/>
    </dgm:pt>
    <dgm:pt modelId="{42FEEB99-F420-456D-82CF-0D9394285B47}" type="pres">
      <dgm:prSet presAssocID="{2EF0BE5E-BB58-4A58-9F63-43BFDB989F48}" presName="text" presStyleLbl="fgAcc0" presStyleIdx="0" presStyleCnt="2">
        <dgm:presLayoutVars>
          <dgm:chPref val="3"/>
        </dgm:presLayoutVars>
      </dgm:prSet>
      <dgm:spPr/>
    </dgm:pt>
    <dgm:pt modelId="{B93555C8-E444-480D-B4AF-A1945AABBDC4}" type="pres">
      <dgm:prSet presAssocID="{2EF0BE5E-BB58-4A58-9F63-43BFDB989F48}" presName="hierChild2" presStyleCnt="0"/>
      <dgm:spPr/>
    </dgm:pt>
    <dgm:pt modelId="{B6EAE666-A065-417E-B0C1-88ADB06B4FE5}" type="pres">
      <dgm:prSet presAssocID="{E9FBD312-7674-4B0E-8A65-0717A33539BC}" presName="hierRoot1" presStyleCnt="0"/>
      <dgm:spPr/>
    </dgm:pt>
    <dgm:pt modelId="{9BE33533-E790-4E2D-ADA4-A82D799E79A1}" type="pres">
      <dgm:prSet presAssocID="{E9FBD312-7674-4B0E-8A65-0717A33539BC}" presName="composite" presStyleCnt="0"/>
      <dgm:spPr/>
    </dgm:pt>
    <dgm:pt modelId="{3DD54BD2-3634-4C1B-8432-A1D92F610F90}" type="pres">
      <dgm:prSet presAssocID="{E9FBD312-7674-4B0E-8A65-0717A33539BC}" presName="background" presStyleLbl="node0" presStyleIdx="1" presStyleCnt="2"/>
      <dgm:spPr/>
    </dgm:pt>
    <dgm:pt modelId="{0B8FF812-4E79-4ADD-BDA4-E90334F800FE}" type="pres">
      <dgm:prSet presAssocID="{E9FBD312-7674-4B0E-8A65-0717A33539BC}" presName="text" presStyleLbl="fgAcc0" presStyleIdx="1" presStyleCnt="2">
        <dgm:presLayoutVars>
          <dgm:chPref val="3"/>
        </dgm:presLayoutVars>
      </dgm:prSet>
      <dgm:spPr/>
    </dgm:pt>
    <dgm:pt modelId="{E4698D89-B7DE-445C-9951-BA1C2828A94A}" type="pres">
      <dgm:prSet presAssocID="{E9FBD312-7674-4B0E-8A65-0717A33539BC}" presName="hierChild2" presStyleCnt="0"/>
      <dgm:spPr/>
    </dgm:pt>
  </dgm:ptLst>
  <dgm:cxnLst>
    <dgm:cxn modelId="{BDFFB51A-AE7A-45B3-B958-BAE4E60F4396}" srcId="{D78CB4B5-B21F-4259-9054-E1E46DA05C81}" destId="{E9FBD312-7674-4B0E-8A65-0717A33539BC}" srcOrd="1" destOrd="0" parTransId="{2DC2D3B2-0C1E-4BB6-BF70-07911B83E1EB}" sibTransId="{82EA196C-A47F-4E1E-B7D0-1CB3A739A969}"/>
    <dgm:cxn modelId="{57953E1C-69BE-414A-BE00-A7DA425E4DCA}" srcId="{D78CB4B5-B21F-4259-9054-E1E46DA05C81}" destId="{2EF0BE5E-BB58-4A58-9F63-43BFDB989F48}" srcOrd="0" destOrd="0" parTransId="{967C0B67-2459-428D-B13B-0AEB13E409DE}" sibTransId="{3AA0EA91-06C7-4E7C-BB88-DCD94E667B2B}"/>
    <dgm:cxn modelId="{1BCA0A32-50A4-4FCE-A8E8-D3A1895804E3}" type="presOf" srcId="{2EF0BE5E-BB58-4A58-9F63-43BFDB989F48}" destId="{42FEEB99-F420-456D-82CF-0D9394285B47}" srcOrd="0" destOrd="0" presId="urn:microsoft.com/office/officeart/2005/8/layout/hierarchy1"/>
    <dgm:cxn modelId="{392EA963-2DDF-47EC-9870-CFDF44B582D4}" type="presOf" srcId="{D78CB4B5-B21F-4259-9054-E1E46DA05C81}" destId="{7142FEDF-230B-40C8-A976-3AA4493AAFE1}" srcOrd="0" destOrd="0" presId="urn:microsoft.com/office/officeart/2005/8/layout/hierarchy1"/>
    <dgm:cxn modelId="{339716BD-581B-4BB7-866F-C5BDE8381F0B}" type="presOf" srcId="{E9FBD312-7674-4B0E-8A65-0717A33539BC}" destId="{0B8FF812-4E79-4ADD-BDA4-E90334F800FE}" srcOrd="0" destOrd="0" presId="urn:microsoft.com/office/officeart/2005/8/layout/hierarchy1"/>
    <dgm:cxn modelId="{F6F04E75-FE82-4B0C-B205-DC5081EC1E48}" type="presParOf" srcId="{7142FEDF-230B-40C8-A976-3AA4493AAFE1}" destId="{C6EEFC9F-0855-4724-B28F-2496A4C39860}" srcOrd="0" destOrd="0" presId="urn:microsoft.com/office/officeart/2005/8/layout/hierarchy1"/>
    <dgm:cxn modelId="{F7C883E4-1B10-4A0D-B9D5-D07458C88CB4}" type="presParOf" srcId="{C6EEFC9F-0855-4724-B28F-2496A4C39860}" destId="{DE0B0E8A-55C0-4405-9004-7F98E74CCF48}" srcOrd="0" destOrd="0" presId="urn:microsoft.com/office/officeart/2005/8/layout/hierarchy1"/>
    <dgm:cxn modelId="{792124FE-F634-4860-A44E-992B5E0242E3}" type="presParOf" srcId="{DE0B0E8A-55C0-4405-9004-7F98E74CCF48}" destId="{7403D4AD-7384-4790-81B3-626F79D9D38F}" srcOrd="0" destOrd="0" presId="urn:microsoft.com/office/officeart/2005/8/layout/hierarchy1"/>
    <dgm:cxn modelId="{C524977F-A0BD-4772-A7FA-1EEB4855D1D6}" type="presParOf" srcId="{DE0B0E8A-55C0-4405-9004-7F98E74CCF48}" destId="{42FEEB99-F420-456D-82CF-0D9394285B47}" srcOrd="1" destOrd="0" presId="urn:microsoft.com/office/officeart/2005/8/layout/hierarchy1"/>
    <dgm:cxn modelId="{8B3E07D7-048C-4749-A656-C9F49021B337}" type="presParOf" srcId="{C6EEFC9F-0855-4724-B28F-2496A4C39860}" destId="{B93555C8-E444-480D-B4AF-A1945AABBDC4}" srcOrd="1" destOrd="0" presId="urn:microsoft.com/office/officeart/2005/8/layout/hierarchy1"/>
    <dgm:cxn modelId="{ECD65BFB-8F69-45D8-BFD1-6BC8374F4261}" type="presParOf" srcId="{7142FEDF-230B-40C8-A976-3AA4493AAFE1}" destId="{B6EAE666-A065-417E-B0C1-88ADB06B4FE5}" srcOrd="1" destOrd="0" presId="urn:microsoft.com/office/officeart/2005/8/layout/hierarchy1"/>
    <dgm:cxn modelId="{20C32037-597E-491F-9BBB-12C2BFF93161}" type="presParOf" srcId="{B6EAE666-A065-417E-B0C1-88ADB06B4FE5}" destId="{9BE33533-E790-4E2D-ADA4-A82D799E79A1}" srcOrd="0" destOrd="0" presId="urn:microsoft.com/office/officeart/2005/8/layout/hierarchy1"/>
    <dgm:cxn modelId="{910B4D3B-3A62-4C5F-9189-ED01C558F5AB}" type="presParOf" srcId="{9BE33533-E790-4E2D-ADA4-A82D799E79A1}" destId="{3DD54BD2-3634-4C1B-8432-A1D92F610F90}" srcOrd="0" destOrd="0" presId="urn:microsoft.com/office/officeart/2005/8/layout/hierarchy1"/>
    <dgm:cxn modelId="{94E43E61-C1A6-4C98-939D-74444EA66C3F}" type="presParOf" srcId="{9BE33533-E790-4E2D-ADA4-A82D799E79A1}" destId="{0B8FF812-4E79-4ADD-BDA4-E90334F800FE}" srcOrd="1" destOrd="0" presId="urn:microsoft.com/office/officeart/2005/8/layout/hierarchy1"/>
    <dgm:cxn modelId="{262A5987-E2F0-418D-A15F-7169519A5957}" type="presParOf" srcId="{B6EAE666-A065-417E-B0C1-88ADB06B4FE5}" destId="{E4698D89-B7DE-445C-9951-BA1C2828A9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8CB4B5-B21F-4259-9054-E1E46DA05C81}"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2EF0BE5E-BB58-4A58-9F63-43BFDB989F48}">
      <dgm:prSet/>
      <dgm:spPr/>
      <dgm:t>
        <a:bodyPr/>
        <a:lstStyle/>
        <a:p>
          <a:r>
            <a:rPr lang="en-US" dirty="0"/>
            <a:t>…more complex, depending on the politics, societies’ varying goals</a:t>
          </a:r>
        </a:p>
      </dgm:t>
    </dgm:pt>
    <dgm:pt modelId="{967C0B67-2459-428D-B13B-0AEB13E409DE}" type="parTrans" cxnId="{57953E1C-69BE-414A-BE00-A7DA425E4DCA}">
      <dgm:prSet/>
      <dgm:spPr/>
      <dgm:t>
        <a:bodyPr/>
        <a:lstStyle/>
        <a:p>
          <a:endParaRPr lang="en-US"/>
        </a:p>
      </dgm:t>
    </dgm:pt>
    <dgm:pt modelId="{3AA0EA91-06C7-4E7C-BB88-DCD94E667B2B}" type="sibTrans" cxnId="{57953E1C-69BE-414A-BE00-A7DA425E4DCA}">
      <dgm:prSet/>
      <dgm:spPr/>
      <dgm:t>
        <a:bodyPr/>
        <a:lstStyle/>
        <a:p>
          <a:endParaRPr lang="en-US"/>
        </a:p>
      </dgm:t>
    </dgm:pt>
    <dgm:pt modelId="{E9FBD312-7674-4B0E-8A65-0717A33539BC}">
      <dgm:prSet/>
      <dgm:spPr/>
      <dgm:t>
        <a:bodyPr/>
        <a:lstStyle/>
        <a:p>
          <a:r>
            <a:rPr lang="en-US" dirty="0"/>
            <a:t>…whether we consider both domestic resource mobilization and foreign aid</a:t>
          </a:r>
        </a:p>
      </dgm:t>
    </dgm:pt>
    <dgm:pt modelId="{2DC2D3B2-0C1E-4BB6-BF70-07911B83E1EB}" type="parTrans" cxnId="{BDFFB51A-AE7A-45B3-B958-BAE4E60F4396}">
      <dgm:prSet/>
      <dgm:spPr/>
      <dgm:t>
        <a:bodyPr/>
        <a:lstStyle/>
        <a:p>
          <a:endParaRPr lang="en-US"/>
        </a:p>
      </dgm:t>
    </dgm:pt>
    <dgm:pt modelId="{82EA196C-A47F-4E1E-B7D0-1CB3A739A969}" type="sibTrans" cxnId="{BDFFB51A-AE7A-45B3-B958-BAE4E60F4396}">
      <dgm:prSet/>
      <dgm:spPr/>
      <dgm:t>
        <a:bodyPr/>
        <a:lstStyle/>
        <a:p>
          <a:endParaRPr lang="en-US"/>
        </a:p>
      </dgm:t>
    </dgm:pt>
    <dgm:pt modelId="{7142FEDF-230B-40C8-A976-3AA4493AAFE1}" type="pres">
      <dgm:prSet presAssocID="{D78CB4B5-B21F-4259-9054-E1E46DA05C81}" presName="hierChild1" presStyleCnt="0">
        <dgm:presLayoutVars>
          <dgm:chPref val="1"/>
          <dgm:dir/>
          <dgm:animOne val="branch"/>
          <dgm:animLvl val="lvl"/>
          <dgm:resizeHandles/>
        </dgm:presLayoutVars>
      </dgm:prSet>
      <dgm:spPr/>
    </dgm:pt>
    <dgm:pt modelId="{C6EEFC9F-0855-4724-B28F-2496A4C39860}" type="pres">
      <dgm:prSet presAssocID="{2EF0BE5E-BB58-4A58-9F63-43BFDB989F48}" presName="hierRoot1" presStyleCnt="0"/>
      <dgm:spPr/>
    </dgm:pt>
    <dgm:pt modelId="{DE0B0E8A-55C0-4405-9004-7F98E74CCF48}" type="pres">
      <dgm:prSet presAssocID="{2EF0BE5E-BB58-4A58-9F63-43BFDB989F48}" presName="composite" presStyleCnt="0"/>
      <dgm:spPr/>
    </dgm:pt>
    <dgm:pt modelId="{7403D4AD-7384-4790-81B3-626F79D9D38F}" type="pres">
      <dgm:prSet presAssocID="{2EF0BE5E-BB58-4A58-9F63-43BFDB989F48}" presName="background" presStyleLbl="node0" presStyleIdx="0" presStyleCnt="2"/>
      <dgm:spPr/>
    </dgm:pt>
    <dgm:pt modelId="{42FEEB99-F420-456D-82CF-0D9394285B47}" type="pres">
      <dgm:prSet presAssocID="{2EF0BE5E-BB58-4A58-9F63-43BFDB989F48}" presName="text" presStyleLbl="fgAcc0" presStyleIdx="0" presStyleCnt="2">
        <dgm:presLayoutVars>
          <dgm:chPref val="3"/>
        </dgm:presLayoutVars>
      </dgm:prSet>
      <dgm:spPr/>
    </dgm:pt>
    <dgm:pt modelId="{B93555C8-E444-480D-B4AF-A1945AABBDC4}" type="pres">
      <dgm:prSet presAssocID="{2EF0BE5E-BB58-4A58-9F63-43BFDB989F48}" presName="hierChild2" presStyleCnt="0"/>
      <dgm:spPr/>
    </dgm:pt>
    <dgm:pt modelId="{B6EAE666-A065-417E-B0C1-88ADB06B4FE5}" type="pres">
      <dgm:prSet presAssocID="{E9FBD312-7674-4B0E-8A65-0717A33539BC}" presName="hierRoot1" presStyleCnt="0"/>
      <dgm:spPr/>
    </dgm:pt>
    <dgm:pt modelId="{9BE33533-E790-4E2D-ADA4-A82D799E79A1}" type="pres">
      <dgm:prSet presAssocID="{E9FBD312-7674-4B0E-8A65-0717A33539BC}" presName="composite" presStyleCnt="0"/>
      <dgm:spPr/>
    </dgm:pt>
    <dgm:pt modelId="{3DD54BD2-3634-4C1B-8432-A1D92F610F90}" type="pres">
      <dgm:prSet presAssocID="{E9FBD312-7674-4B0E-8A65-0717A33539BC}" presName="background" presStyleLbl="node0" presStyleIdx="1" presStyleCnt="2"/>
      <dgm:spPr/>
    </dgm:pt>
    <dgm:pt modelId="{0B8FF812-4E79-4ADD-BDA4-E90334F800FE}" type="pres">
      <dgm:prSet presAssocID="{E9FBD312-7674-4B0E-8A65-0717A33539BC}" presName="text" presStyleLbl="fgAcc0" presStyleIdx="1" presStyleCnt="2">
        <dgm:presLayoutVars>
          <dgm:chPref val="3"/>
        </dgm:presLayoutVars>
      </dgm:prSet>
      <dgm:spPr/>
    </dgm:pt>
    <dgm:pt modelId="{E4698D89-B7DE-445C-9951-BA1C2828A94A}" type="pres">
      <dgm:prSet presAssocID="{E9FBD312-7674-4B0E-8A65-0717A33539BC}" presName="hierChild2" presStyleCnt="0"/>
      <dgm:spPr/>
    </dgm:pt>
  </dgm:ptLst>
  <dgm:cxnLst>
    <dgm:cxn modelId="{BDFFB51A-AE7A-45B3-B958-BAE4E60F4396}" srcId="{D78CB4B5-B21F-4259-9054-E1E46DA05C81}" destId="{E9FBD312-7674-4B0E-8A65-0717A33539BC}" srcOrd="1" destOrd="0" parTransId="{2DC2D3B2-0C1E-4BB6-BF70-07911B83E1EB}" sibTransId="{82EA196C-A47F-4E1E-B7D0-1CB3A739A969}"/>
    <dgm:cxn modelId="{57953E1C-69BE-414A-BE00-A7DA425E4DCA}" srcId="{D78CB4B5-B21F-4259-9054-E1E46DA05C81}" destId="{2EF0BE5E-BB58-4A58-9F63-43BFDB989F48}" srcOrd="0" destOrd="0" parTransId="{967C0B67-2459-428D-B13B-0AEB13E409DE}" sibTransId="{3AA0EA91-06C7-4E7C-BB88-DCD94E667B2B}"/>
    <dgm:cxn modelId="{1BCA0A32-50A4-4FCE-A8E8-D3A1895804E3}" type="presOf" srcId="{2EF0BE5E-BB58-4A58-9F63-43BFDB989F48}" destId="{42FEEB99-F420-456D-82CF-0D9394285B47}" srcOrd="0" destOrd="0" presId="urn:microsoft.com/office/officeart/2005/8/layout/hierarchy1"/>
    <dgm:cxn modelId="{392EA963-2DDF-47EC-9870-CFDF44B582D4}" type="presOf" srcId="{D78CB4B5-B21F-4259-9054-E1E46DA05C81}" destId="{7142FEDF-230B-40C8-A976-3AA4493AAFE1}" srcOrd="0" destOrd="0" presId="urn:microsoft.com/office/officeart/2005/8/layout/hierarchy1"/>
    <dgm:cxn modelId="{339716BD-581B-4BB7-866F-C5BDE8381F0B}" type="presOf" srcId="{E9FBD312-7674-4B0E-8A65-0717A33539BC}" destId="{0B8FF812-4E79-4ADD-BDA4-E90334F800FE}" srcOrd="0" destOrd="0" presId="urn:microsoft.com/office/officeart/2005/8/layout/hierarchy1"/>
    <dgm:cxn modelId="{F6F04E75-FE82-4B0C-B205-DC5081EC1E48}" type="presParOf" srcId="{7142FEDF-230B-40C8-A976-3AA4493AAFE1}" destId="{C6EEFC9F-0855-4724-B28F-2496A4C39860}" srcOrd="0" destOrd="0" presId="urn:microsoft.com/office/officeart/2005/8/layout/hierarchy1"/>
    <dgm:cxn modelId="{F7C883E4-1B10-4A0D-B9D5-D07458C88CB4}" type="presParOf" srcId="{C6EEFC9F-0855-4724-B28F-2496A4C39860}" destId="{DE0B0E8A-55C0-4405-9004-7F98E74CCF48}" srcOrd="0" destOrd="0" presId="urn:microsoft.com/office/officeart/2005/8/layout/hierarchy1"/>
    <dgm:cxn modelId="{792124FE-F634-4860-A44E-992B5E0242E3}" type="presParOf" srcId="{DE0B0E8A-55C0-4405-9004-7F98E74CCF48}" destId="{7403D4AD-7384-4790-81B3-626F79D9D38F}" srcOrd="0" destOrd="0" presId="urn:microsoft.com/office/officeart/2005/8/layout/hierarchy1"/>
    <dgm:cxn modelId="{C524977F-A0BD-4772-A7FA-1EEB4855D1D6}" type="presParOf" srcId="{DE0B0E8A-55C0-4405-9004-7F98E74CCF48}" destId="{42FEEB99-F420-456D-82CF-0D9394285B47}" srcOrd="1" destOrd="0" presId="urn:microsoft.com/office/officeart/2005/8/layout/hierarchy1"/>
    <dgm:cxn modelId="{8B3E07D7-048C-4749-A656-C9F49021B337}" type="presParOf" srcId="{C6EEFC9F-0855-4724-B28F-2496A4C39860}" destId="{B93555C8-E444-480D-B4AF-A1945AABBDC4}" srcOrd="1" destOrd="0" presId="urn:microsoft.com/office/officeart/2005/8/layout/hierarchy1"/>
    <dgm:cxn modelId="{ECD65BFB-8F69-45D8-BFD1-6BC8374F4261}" type="presParOf" srcId="{7142FEDF-230B-40C8-A976-3AA4493AAFE1}" destId="{B6EAE666-A065-417E-B0C1-88ADB06B4FE5}" srcOrd="1" destOrd="0" presId="urn:microsoft.com/office/officeart/2005/8/layout/hierarchy1"/>
    <dgm:cxn modelId="{20C32037-597E-491F-9BBB-12C2BFF93161}" type="presParOf" srcId="{B6EAE666-A065-417E-B0C1-88ADB06B4FE5}" destId="{9BE33533-E790-4E2D-ADA4-A82D799E79A1}" srcOrd="0" destOrd="0" presId="urn:microsoft.com/office/officeart/2005/8/layout/hierarchy1"/>
    <dgm:cxn modelId="{910B4D3B-3A62-4C5F-9189-ED01C558F5AB}" type="presParOf" srcId="{9BE33533-E790-4E2D-ADA4-A82D799E79A1}" destId="{3DD54BD2-3634-4C1B-8432-A1D92F610F90}" srcOrd="0" destOrd="0" presId="urn:microsoft.com/office/officeart/2005/8/layout/hierarchy1"/>
    <dgm:cxn modelId="{94E43E61-C1A6-4C98-939D-74444EA66C3F}" type="presParOf" srcId="{9BE33533-E790-4E2D-ADA4-A82D799E79A1}" destId="{0B8FF812-4E79-4ADD-BDA4-E90334F800FE}" srcOrd="1" destOrd="0" presId="urn:microsoft.com/office/officeart/2005/8/layout/hierarchy1"/>
    <dgm:cxn modelId="{262A5987-E2F0-418D-A15F-7169519A5957}" type="presParOf" srcId="{B6EAE666-A065-417E-B0C1-88ADB06B4FE5}" destId="{E4698D89-B7DE-445C-9951-BA1C2828A9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EEDC37-CD38-410C-9ACB-A09C65541DB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90DCB91-CA77-42CF-B2A6-CB139549A1AA}">
      <dgm:prSet/>
      <dgm:spPr/>
      <dgm:t>
        <a:bodyPr/>
        <a:lstStyle/>
        <a:p>
          <a:r>
            <a:rPr lang="en-US" dirty="0"/>
            <a:t>It would take </a:t>
          </a:r>
          <a:r>
            <a:rPr lang="en-US" b="1" dirty="0"/>
            <a:t>$100 billion per year</a:t>
          </a:r>
          <a:r>
            <a:rPr lang="en-US" dirty="0"/>
            <a:t> total in global financing</a:t>
          </a:r>
        </a:p>
      </dgm:t>
    </dgm:pt>
    <dgm:pt modelId="{0EA01391-C987-448E-AF21-F857CB95C262}" type="parTrans" cxnId="{79A6B955-E4A2-4A15-B438-8CC5F52721E8}">
      <dgm:prSet/>
      <dgm:spPr/>
      <dgm:t>
        <a:bodyPr/>
        <a:lstStyle/>
        <a:p>
          <a:endParaRPr lang="en-US"/>
        </a:p>
      </dgm:t>
    </dgm:pt>
    <dgm:pt modelId="{0C8DD816-BE2E-451B-8B82-DA9467E6F3BE}" type="sibTrans" cxnId="{79A6B955-E4A2-4A15-B438-8CC5F52721E8}">
      <dgm:prSet/>
      <dgm:spPr/>
      <dgm:t>
        <a:bodyPr/>
        <a:lstStyle/>
        <a:p>
          <a:endParaRPr lang="en-US"/>
        </a:p>
      </dgm:t>
    </dgm:pt>
    <dgm:pt modelId="{5059195F-30C3-4B8A-A860-EE64C0CF7CC0}">
      <dgm:prSet/>
      <dgm:spPr/>
      <dgm:t>
        <a:bodyPr/>
        <a:lstStyle/>
        <a:p>
          <a:r>
            <a:rPr lang="en-US" dirty="0"/>
            <a:t>To compare, in 2023, the OECD countries collectively gave </a:t>
          </a:r>
          <a:r>
            <a:rPr lang="en-US" b="1" dirty="0"/>
            <a:t>$223 billion in official development assistance (OECD 2023)</a:t>
          </a:r>
          <a:r>
            <a:rPr lang="en-US" dirty="0"/>
            <a:t> – more than 1.5 times what would be needed to cover cash transfers to eliminate poverty globally. </a:t>
          </a:r>
        </a:p>
      </dgm:t>
    </dgm:pt>
    <dgm:pt modelId="{B261C673-36EC-4D0C-AA64-01FDB86A1E76}" type="parTrans" cxnId="{E28A5EB1-1B50-4BF0-A732-5A3CB4ED1A29}">
      <dgm:prSet/>
      <dgm:spPr/>
      <dgm:t>
        <a:bodyPr/>
        <a:lstStyle/>
        <a:p>
          <a:endParaRPr lang="en-US"/>
        </a:p>
      </dgm:t>
    </dgm:pt>
    <dgm:pt modelId="{348AEF8B-845B-47CE-AC76-74560D6F82D6}" type="sibTrans" cxnId="{E28A5EB1-1B50-4BF0-A732-5A3CB4ED1A29}">
      <dgm:prSet/>
      <dgm:spPr/>
      <dgm:t>
        <a:bodyPr/>
        <a:lstStyle/>
        <a:p>
          <a:endParaRPr lang="en-US"/>
        </a:p>
      </dgm:t>
    </dgm:pt>
    <dgm:pt modelId="{58EFE45A-E742-4A42-9AB1-589F4C0B266E}" type="pres">
      <dgm:prSet presAssocID="{74EEDC37-CD38-410C-9ACB-A09C65541DBD}" presName="hierChild1" presStyleCnt="0">
        <dgm:presLayoutVars>
          <dgm:chPref val="1"/>
          <dgm:dir/>
          <dgm:animOne val="branch"/>
          <dgm:animLvl val="lvl"/>
          <dgm:resizeHandles/>
        </dgm:presLayoutVars>
      </dgm:prSet>
      <dgm:spPr/>
    </dgm:pt>
    <dgm:pt modelId="{E09F0E2D-C998-4C0F-81FC-C0B6929F7BD8}" type="pres">
      <dgm:prSet presAssocID="{F90DCB91-CA77-42CF-B2A6-CB139549A1AA}" presName="hierRoot1" presStyleCnt="0"/>
      <dgm:spPr/>
    </dgm:pt>
    <dgm:pt modelId="{FB9F4742-E5EC-404A-AF44-4681531B6E40}" type="pres">
      <dgm:prSet presAssocID="{F90DCB91-CA77-42CF-B2A6-CB139549A1AA}" presName="composite" presStyleCnt="0"/>
      <dgm:spPr/>
    </dgm:pt>
    <dgm:pt modelId="{45F0DED5-0E8B-47C2-A762-AA98F4B003F8}" type="pres">
      <dgm:prSet presAssocID="{F90DCB91-CA77-42CF-B2A6-CB139549A1AA}" presName="background" presStyleLbl="node0" presStyleIdx="0" presStyleCnt="2"/>
      <dgm:spPr/>
    </dgm:pt>
    <dgm:pt modelId="{B0FA9B14-89B1-44C2-A064-EFDFAE7F69AD}" type="pres">
      <dgm:prSet presAssocID="{F90DCB91-CA77-42CF-B2A6-CB139549A1AA}" presName="text" presStyleLbl="fgAcc0" presStyleIdx="0" presStyleCnt="2">
        <dgm:presLayoutVars>
          <dgm:chPref val="3"/>
        </dgm:presLayoutVars>
      </dgm:prSet>
      <dgm:spPr/>
    </dgm:pt>
    <dgm:pt modelId="{D2294A69-E477-418F-81DD-03F31381213E}" type="pres">
      <dgm:prSet presAssocID="{F90DCB91-CA77-42CF-B2A6-CB139549A1AA}" presName="hierChild2" presStyleCnt="0"/>
      <dgm:spPr/>
    </dgm:pt>
    <dgm:pt modelId="{448A1708-939C-4055-A216-5EC8E9E46E86}" type="pres">
      <dgm:prSet presAssocID="{5059195F-30C3-4B8A-A860-EE64C0CF7CC0}" presName="hierRoot1" presStyleCnt="0"/>
      <dgm:spPr/>
    </dgm:pt>
    <dgm:pt modelId="{BDE1A6E6-D022-4B82-9A02-C8F95FC15F2A}" type="pres">
      <dgm:prSet presAssocID="{5059195F-30C3-4B8A-A860-EE64C0CF7CC0}" presName="composite" presStyleCnt="0"/>
      <dgm:spPr/>
    </dgm:pt>
    <dgm:pt modelId="{C2FAF46A-195C-4C27-9118-F3AAEF4DBDB8}" type="pres">
      <dgm:prSet presAssocID="{5059195F-30C3-4B8A-A860-EE64C0CF7CC0}" presName="background" presStyleLbl="node0" presStyleIdx="1" presStyleCnt="2"/>
      <dgm:spPr/>
    </dgm:pt>
    <dgm:pt modelId="{755D30E8-1004-47A6-8223-31FA30681ECE}" type="pres">
      <dgm:prSet presAssocID="{5059195F-30C3-4B8A-A860-EE64C0CF7CC0}" presName="text" presStyleLbl="fgAcc0" presStyleIdx="1" presStyleCnt="2">
        <dgm:presLayoutVars>
          <dgm:chPref val="3"/>
        </dgm:presLayoutVars>
      </dgm:prSet>
      <dgm:spPr/>
    </dgm:pt>
    <dgm:pt modelId="{974564B4-D2A3-47C4-9FBA-133D98098F9D}" type="pres">
      <dgm:prSet presAssocID="{5059195F-30C3-4B8A-A860-EE64C0CF7CC0}" presName="hierChild2" presStyleCnt="0"/>
      <dgm:spPr/>
    </dgm:pt>
  </dgm:ptLst>
  <dgm:cxnLst>
    <dgm:cxn modelId="{79A6B955-E4A2-4A15-B438-8CC5F52721E8}" srcId="{74EEDC37-CD38-410C-9ACB-A09C65541DBD}" destId="{F90DCB91-CA77-42CF-B2A6-CB139549A1AA}" srcOrd="0" destOrd="0" parTransId="{0EA01391-C987-448E-AF21-F857CB95C262}" sibTransId="{0C8DD816-BE2E-451B-8B82-DA9467E6F3BE}"/>
    <dgm:cxn modelId="{4966E486-6A71-4783-B3F0-2DBAA1D23DD5}" type="presOf" srcId="{5059195F-30C3-4B8A-A860-EE64C0CF7CC0}" destId="{755D30E8-1004-47A6-8223-31FA30681ECE}" srcOrd="0" destOrd="0" presId="urn:microsoft.com/office/officeart/2005/8/layout/hierarchy1"/>
    <dgm:cxn modelId="{E28A5EB1-1B50-4BF0-A732-5A3CB4ED1A29}" srcId="{74EEDC37-CD38-410C-9ACB-A09C65541DBD}" destId="{5059195F-30C3-4B8A-A860-EE64C0CF7CC0}" srcOrd="1" destOrd="0" parTransId="{B261C673-36EC-4D0C-AA64-01FDB86A1E76}" sibTransId="{348AEF8B-845B-47CE-AC76-74560D6F82D6}"/>
    <dgm:cxn modelId="{37537FBC-FB97-42E1-B75A-1C82A21C2AF7}" type="presOf" srcId="{74EEDC37-CD38-410C-9ACB-A09C65541DBD}" destId="{58EFE45A-E742-4A42-9AB1-589F4C0B266E}" srcOrd="0" destOrd="0" presId="urn:microsoft.com/office/officeart/2005/8/layout/hierarchy1"/>
    <dgm:cxn modelId="{F302E6D8-2DB7-491E-9580-3AAFBC01C73E}" type="presOf" srcId="{F90DCB91-CA77-42CF-B2A6-CB139549A1AA}" destId="{B0FA9B14-89B1-44C2-A064-EFDFAE7F69AD}" srcOrd="0" destOrd="0" presId="urn:microsoft.com/office/officeart/2005/8/layout/hierarchy1"/>
    <dgm:cxn modelId="{C61081E5-7793-4B5C-871C-67010A781324}" type="presParOf" srcId="{58EFE45A-E742-4A42-9AB1-589F4C0B266E}" destId="{E09F0E2D-C998-4C0F-81FC-C0B6929F7BD8}" srcOrd="0" destOrd="0" presId="urn:microsoft.com/office/officeart/2005/8/layout/hierarchy1"/>
    <dgm:cxn modelId="{18F14AEF-BFFE-4991-BC50-D7E0C5C98DBF}" type="presParOf" srcId="{E09F0E2D-C998-4C0F-81FC-C0B6929F7BD8}" destId="{FB9F4742-E5EC-404A-AF44-4681531B6E40}" srcOrd="0" destOrd="0" presId="urn:microsoft.com/office/officeart/2005/8/layout/hierarchy1"/>
    <dgm:cxn modelId="{C6E85B66-5B22-4C1B-BAD7-887299856C5A}" type="presParOf" srcId="{FB9F4742-E5EC-404A-AF44-4681531B6E40}" destId="{45F0DED5-0E8B-47C2-A762-AA98F4B003F8}" srcOrd="0" destOrd="0" presId="urn:microsoft.com/office/officeart/2005/8/layout/hierarchy1"/>
    <dgm:cxn modelId="{BB7F7112-3AEF-4207-A6F6-FDAD94DBA609}" type="presParOf" srcId="{FB9F4742-E5EC-404A-AF44-4681531B6E40}" destId="{B0FA9B14-89B1-44C2-A064-EFDFAE7F69AD}" srcOrd="1" destOrd="0" presId="urn:microsoft.com/office/officeart/2005/8/layout/hierarchy1"/>
    <dgm:cxn modelId="{E00D6C0E-B694-45CF-8C11-00A958921120}" type="presParOf" srcId="{E09F0E2D-C998-4C0F-81FC-C0B6929F7BD8}" destId="{D2294A69-E477-418F-81DD-03F31381213E}" srcOrd="1" destOrd="0" presId="urn:microsoft.com/office/officeart/2005/8/layout/hierarchy1"/>
    <dgm:cxn modelId="{D83A2F34-AF8C-4C86-9099-3E2969AB0955}" type="presParOf" srcId="{58EFE45A-E742-4A42-9AB1-589F4C0B266E}" destId="{448A1708-939C-4055-A216-5EC8E9E46E86}" srcOrd="1" destOrd="0" presId="urn:microsoft.com/office/officeart/2005/8/layout/hierarchy1"/>
    <dgm:cxn modelId="{83B67FF7-A69A-496D-8E06-519F51DB54E3}" type="presParOf" srcId="{448A1708-939C-4055-A216-5EC8E9E46E86}" destId="{BDE1A6E6-D022-4B82-9A02-C8F95FC15F2A}" srcOrd="0" destOrd="0" presId="urn:microsoft.com/office/officeart/2005/8/layout/hierarchy1"/>
    <dgm:cxn modelId="{3B85D903-06E9-4FC9-A590-AF7DE41ABB1A}" type="presParOf" srcId="{BDE1A6E6-D022-4B82-9A02-C8F95FC15F2A}" destId="{C2FAF46A-195C-4C27-9118-F3AAEF4DBDB8}" srcOrd="0" destOrd="0" presId="urn:microsoft.com/office/officeart/2005/8/layout/hierarchy1"/>
    <dgm:cxn modelId="{5866FEFB-4AE4-45FB-B51E-C57680A9925E}" type="presParOf" srcId="{BDE1A6E6-D022-4B82-9A02-C8F95FC15F2A}" destId="{755D30E8-1004-47A6-8223-31FA30681ECE}" srcOrd="1" destOrd="0" presId="urn:microsoft.com/office/officeart/2005/8/layout/hierarchy1"/>
    <dgm:cxn modelId="{31BC0D4C-32A6-4F4D-868A-CC923C712D19}" type="presParOf" srcId="{448A1708-939C-4055-A216-5EC8E9E46E86}" destId="{974564B4-D2A3-47C4-9FBA-133D98098F9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D95531-D46D-4779-B5DE-928F1E34903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65279C4-FF89-49F7-BA9C-BADFC0F29AB4}">
      <dgm:prSet/>
      <dgm:spPr/>
      <dgm:t>
        <a:bodyPr/>
        <a:lstStyle/>
        <a:p>
          <a:r>
            <a:rPr lang="en-US" dirty="0"/>
            <a:t>Handbook of Social Protection will be coming out in 2026</a:t>
          </a:r>
        </a:p>
      </dgm:t>
    </dgm:pt>
    <dgm:pt modelId="{DCC8D89B-0614-4D16-9D1D-63407A6CA3C7}" type="parTrans" cxnId="{68B722A3-CDEE-4B8F-8EA5-9BA57F92B4FF}">
      <dgm:prSet/>
      <dgm:spPr/>
      <dgm:t>
        <a:bodyPr/>
        <a:lstStyle/>
        <a:p>
          <a:endParaRPr lang="en-US"/>
        </a:p>
      </dgm:t>
    </dgm:pt>
    <dgm:pt modelId="{918F4B81-0809-4E0A-9564-011AB9CE992E}" type="sibTrans" cxnId="{68B722A3-CDEE-4B8F-8EA5-9BA57F92B4FF}">
      <dgm:prSet/>
      <dgm:spPr/>
      <dgm:t>
        <a:bodyPr/>
        <a:lstStyle/>
        <a:p>
          <a:endParaRPr lang="en-US"/>
        </a:p>
      </dgm:t>
    </dgm:pt>
    <dgm:pt modelId="{1D83D32C-0196-46BD-A304-FF26647D1210}">
      <dgm:prSet/>
      <dgm:spPr/>
      <dgm:t>
        <a:bodyPr/>
        <a:lstStyle/>
        <a:p>
          <a:r>
            <a:rPr lang="en-US" dirty="0"/>
            <a:t>Preview of some of the chapters through lectures and the associated readings</a:t>
          </a:r>
        </a:p>
      </dgm:t>
    </dgm:pt>
    <dgm:pt modelId="{E9E5BC75-B668-47C6-8C4F-AD72E132FAAF}" type="parTrans" cxnId="{F8E42214-668F-40FE-849F-F26372DAD90A}">
      <dgm:prSet/>
      <dgm:spPr/>
      <dgm:t>
        <a:bodyPr/>
        <a:lstStyle/>
        <a:p>
          <a:endParaRPr lang="en-US"/>
        </a:p>
      </dgm:t>
    </dgm:pt>
    <dgm:pt modelId="{FFB4187A-CB82-42B6-A944-509228DA4B3E}" type="sibTrans" cxnId="{F8E42214-668F-40FE-849F-F26372DAD90A}">
      <dgm:prSet/>
      <dgm:spPr/>
      <dgm:t>
        <a:bodyPr/>
        <a:lstStyle/>
        <a:p>
          <a:endParaRPr lang="en-US"/>
        </a:p>
      </dgm:t>
    </dgm:pt>
    <dgm:pt modelId="{0E0582B4-11B0-4840-ACF7-601E244BAF41}">
      <dgm:prSet/>
      <dgm:spPr/>
      <dgm:t>
        <a:bodyPr/>
        <a:lstStyle/>
        <a:p>
          <a:r>
            <a:rPr lang="en-US" dirty="0"/>
            <a:t>Covers </a:t>
          </a:r>
          <a:r>
            <a:rPr lang="en-US" i="1" dirty="0"/>
            <a:t>even more</a:t>
          </a:r>
          <a:r>
            <a:rPr lang="en-US" dirty="0"/>
            <a:t> topics including politics, gender, pensions, psychology, impacts on youth, energy subsidies, and more…</a:t>
          </a:r>
        </a:p>
      </dgm:t>
    </dgm:pt>
    <dgm:pt modelId="{B149D849-6787-496E-A3A4-D12A3C118EE3}" type="parTrans" cxnId="{298D3D53-B190-443F-A180-1ED105BA9EE8}">
      <dgm:prSet/>
      <dgm:spPr/>
      <dgm:t>
        <a:bodyPr/>
        <a:lstStyle/>
        <a:p>
          <a:endParaRPr lang="en-US"/>
        </a:p>
      </dgm:t>
    </dgm:pt>
    <dgm:pt modelId="{0452723A-1D22-477F-AED1-AA142D79561D}" type="sibTrans" cxnId="{298D3D53-B190-443F-A180-1ED105BA9EE8}">
      <dgm:prSet/>
      <dgm:spPr/>
      <dgm:t>
        <a:bodyPr/>
        <a:lstStyle/>
        <a:p>
          <a:endParaRPr lang="en-US"/>
        </a:p>
      </dgm:t>
    </dgm:pt>
    <dgm:pt modelId="{8A6CACC4-91DC-43C2-8F01-21B7716B8490}" type="pres">
      <dgm:prSet presAssocID="{87D95531-D46D-4779-B5DE-928F1E349035}" presName="linear" presStyleCnt="0">
        <dgm:presLayoutVars>
          <dgm:animLvl val="lvl"/>
          <dgm:resizeHandles val="exact"/>
        </dgm:presLayoutVars>
      </dgm:prSet>
      <dgm:spPr/>
    </dgm:pt>
    <dgm:pt modelId="{393B1E40-5E78-49A8-B70E-077507938260}" type="pres">
      <dgm:prSet presAssocID="{D65279C4-FF89-49F7-BA9C-BADFC0F29AB4}" presName="parentText" presStyleLbl="node1" presStyleIdx="0" presStyleCnt="3">
        <dgm:presLayoutVars>
          <dgm:chMax val="0"/>
          <dgm:bulletEnabled val="1"/>
        </dgm:presLayoutVars>
      </dgm:prSet>
      <dgm:spPr/>
    </dgm:pt>
    <dgm:pt modelId="{B17F3539-72B2-4C30-AC00-916BF5E84E88}" type="pres">
      <dgm:prSet presAssocID="{918F4B81-0809-4E0A-9564-011AB9CE992E}" presName="spacer" presStyleCnt="0"/>
      <dgm:spPr/>
    </dgm:pt>
    <dgm:pt modelId="{052793C7-9C1F-4C17-9776-E8C5F91A7AD5}" type="pres">
      <dgm:prSet presAssocID="{1D83D32C-0196-46BD-A304-FF26647D1210}" presName="parentText" presStyleLbl="node1" presStyleIdx="1" presStyleCnt="3">
        <dgm:presLayoutVars>
          <dgm:chMax val="0"/>
          <dgm:bulletEnabled val="1"/>
        </dgm:presLayoutVars>
      </dgm:prSet>
      <dgm:spPr/>
    </dgm:pt>
    <dgm:pt modelId="{98518CEC-27C4-4714-A87E-E66CEDD4C236}" type="pres">
      <dgm:prSet presAssocID="{FFB4187A-CB82-42B6-A944-509228DA4B3E}" presName="spacer" presStyleCnt="0"/>
      <dgm:spPr/>
    </dgm:pt>
    <dgm:pt modelId="{FFD84C57-2E83-4D0C-9943-7E4A4B0801EB}" type="pres">
      <dgm:prSet presAssocID="{0E0582B4-11B0-4840-ACF7-601E244BAF41}" presName="parentText" presStyleLbl="node1" presStyleIdx="2" presStyleCnt="3">
        <dgm:presLayoutVars>
          <dgm:chMax val="0"/>
          <dgm:bulletEnabled val="1"/>
        </dgm:presLayoutVars>
      </dgm:prSet>
      <dgm:spPr/>
    </dgm:pt>
  </dgm:ptLst>
  <dgm:cxnLst>
    <dgm:cxn modelId="{57F59B13-CAA0-4B87-9C2C-F517ED984DB0}" type="presOf" srcId="{0E0582B4-11B0-4840-ACF7-601E244BAF41}" destId="{FFD84C57-2E83-4D0C-9943-7E4A4B0801EB}" srcOrd="0" destOrd="0" presId="urn:microsoft.com/office/officeart/2005/8/layout/vList2"/>
    <dgm:cxn modelId="{F8E42214-668F-40FE-849F-F26372DAD90A}" srcId="{87D95531-D46D-4779-B5DE-928F1E349035}" destId="{1D83D32C-0196-46BD-A304-FF26647D1210}" srcOrd="1" destOrd="0" parTransId="{E9E5BC75-B668-47C6-8C4F-AD72E132FAAF}" sibTransId="{FFB4187A-CB82-42B6-A944-509228DA4B3E}"/>
    <dgm:cxn modelId="{298D3D53-B190-443F-A180-1ED105BA9EE8}" srcId="{87D95531-D46D-4779-B5DE-928F1E349035}" destId="{0E0582B4-11B0-4840-ACF7-601E244BAF41}" srcOrd="2" destOrd="0" parTransId="{B149D849-6787-496E-A3A4-D12A3C118EE3}" sibTransId="{0452723A-1D22-477F-AED1-AA142D79561D}"/>
    <dgm:cxn modelId="{CE156263-1361-4FBD-8874-42CD2576A32A}" type="presOf" srcId="{87D95531-D46D-4779-B5DE-928F1E349035}" destId="{8A6CACC4-91DC-43C2-8F01-21B7716B8490}" srcOrd="0" destOrd="0" presId="urn:microsoft.com/office/officeart/2005/8/layout/vList2"/>
    <dgm:cxn modelId="{1696C877-3A61-4BB6-B750-D008B2FEA644}" type="presOf" srcId="{D65279C4-FF89-49F7-BA9C-BADFC0F29AB4}" destId="{393B1E40-5E78-49A8-B70E-077507938260}" srcOrd="0" destOrd="0" presId="urn:microsoft.com/office/officeart/2005/8/layout/vList2"/>
    <dgm:cxn modelId="{68B722A3-CDEE-4B8F-8EA5-9BA57F92B4FF}" srcId="{87D95531-D46D-4779-B5DE-928F1E349035}" destId="{D65279C4-FF89-49F7-BA9C-BADFC0F29AB4}" srcOrd="0" destOrd="0" parTransId="{DCC8D89B-0614-4D16-9D1D-63407A6CA3C7}" sibTransId="{918F4B81-0809-4E0A-9564-011AB9CE992E}"/>
    <dgm:cxn modelId="{1492B1EF-FA80-4A26-BAF7-4BA6772BC6B9}" type="presOf" srcId="{1D83D32C-0196-46BD-A304-FF26647D1210}" destId="{052793C7-9C1F-4C17-9776-E8C5F91A7AD5}" srcOrd="0" destOrd="0" presId="urn:microsoft.com/office/officeart/2005/8/layout/vList2"/>
    <dgm:cxn modelId="{F14BB50C-C6D0-4FAC-A885-7B6EBABFA988}" type="presParOf" srcId="{8A6CACC4-91DC-43C2-8F01-21B7716B8490}" destId="{393B1E40-5E78-49A8-B70E-077507938260}" srcOrd="0" destOrd="0" presId="urn:microsoft.com/office/officeart/2005/8/layout/vList2"/>
    <dgm:cxn modelId="{B6338EB2-ED99-4776-B299-DEDF9A8B89CC}" type="presParOf" srcId="{8A6CACC4-91DC-43C2-8F01-21B7716B8490}" destId="{B17F3539-72B2-4C30-AC00-916BF5E84E88}" srcOrd="1" destOrd="0" presId="urn:microsoft.com/office/officeart/2005/8/layout/vList2"/>
    <dgm:cxn modelId="{3BF2B1D2-2777-45E1-9029-1334B8F45964}" type="presParOf" srcId="{8A6CACC4-91DC-43C2-8F01-21B7716B8490}" destId="{052793C7-9C1F-4C17-9776-E8C5F91A7AD5}" srcOrd="2" destOrd="0" presId="urn:microsoft.com/office/officeart/2005/8/layout/vList2"/>
    <dgm:cxn modelId="{051E98A8-D5F0-44AB-AED6-F53DEE110596}" type="presParOf" srcId="{8A6CACC4-91DC-43C2-8F01-21B7716B8490}" destId="{98518CEC-27C4-4714-A87E-E66CEDD4C236}" srcOrd="3" destOrd="0" presId="urn:microsoft.com/office/officeart/2005/8/layout/vList2"/>
    <dgm:cxn modelId="{73DB57D2-4632-48F8-9A56-CD5CB55BD377}" type="presParOf" srcId="{8A6CACC4-91DC-43C2-8F01-21B7716B8490}" destId="{FFD84C57-2E83-4D0C-9943-7E4A4B0801E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3D4AD-7384-4790-81B3-626F79D9D38F}">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EEB99-F420-456D-82CF-0D9394285B47}">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People who get these programs are lazy, prefer to be on the “dole”</a:t>
          </a:r>
        </a:p>
      </dsp:txBody>
      <dsp:txXfrm>
        <a:off x="696297" y="538547"/>
        <a:ext cx="4171627" cy="2590157"/>
      </dsp:txXfrm>
    </dsp:sp>
    <dsp:sp modelId="{3DD54BD2-3634-4C1B-8432-A1D92F610F90}">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FF812-4E79-4ADD-BDA4-E90334F800FE}">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They spend their money on the ills of society–cigarettes, alcohol, and drugs.</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3D4AD-7384-4790-81B3-626F79D9D38F}">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EEB99-F420-456D-82CF-0D9394285B47}">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Social protection is seen as “anti-poverty” programs</a:t>
          </a:r>
        </a:p>
      </dsp:txBody>
      <dsp:txXfrm>
        <a:off x="696297" y="538547"/>
        <a:ext cx="4171627" cy="2590157"/>
      </dsp:txXfrm>
    </dsp:sp>
    <dsp:sp modelId="{3DD54BD2-3634-4C1B-8432-A1D92F610F90}">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FF812-4E79-4ADD-BDA4-E90334F800FE}">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As countries grow, and they transition out of poverty, these programs are obsolete</a:t>
          </a:r>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3D4AD-7384-4790-81B3-626F79D9D38F}">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EEB99-F420-456D-82CF-0D9394285B47}">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…more complex, depending on the politics, societies’ varying goals</a:t>
          </a:r>
        </a:p>
      </dsp:txBody>
      <dsp:txXfrm>
        <a:off x="696297" y="538547"/>
        <a:ext cx="4171627" cy="2590157"/>
      </dsp:txXfrm>
    </dsp:sp>
    <dsp:sp modelId="{3DD54BD2-3634-4C1B-8432-A1D92F610F90}">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FF812-4E79-4ADD-BDA4-E90334F800FE}">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…whether we consider both domestic resource mobilization and foreign aid</a:t>
          </a: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0DED5-0E8B-47C2-A762-AA98F4B003F8}">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A9B14-89B1-44C2-A064-EFDFAE7F69AD}">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It would take </a:t>
          </a:r>
          <a:r>
            <a:rPr lang="en-US" sz="2200" b="1" kern="1200" dirty="0"/>
            <a:t>$100 billion per year</a:t>
          </a:r>
          <a:r>
            <a:rPr lang="en-US" sz="2200" kern="1200" dirty="0"/>
            <a:t> total in global financing</a:t>
          </a:r>
        </a:p>
      </dsp:txBody>
      <dsp:txXfrm>
        <a:off x="696297" y="538547"/>
        <a:ext cx="4171627" cy="2590157"/>
      </dsp:txXfrm>
    </dsp:sp>
    <dsp:sp modelId="{C2FAF46A-195C-4C27-9118-F3AAEF4DBDB8}">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D30E8-1004-47A6-8223-31FA30681ECE}">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To compare, in 2023, the OECD countries collectively gave </a:t>
          </a:r>
          <a:r>
            <a:rPr lang="en-US" sz="2200" b="1" kern="1200" dirty="0"/>
            <a:t>$223 billion in official development assistance (OECD 2023)</a:t>
          </a:r>
          <a:r>
            <a:rPr lang="en-US" sz="2200" kern="1200" dirty="0"/>
            <a:t> – more than 1.5 times what would be needed to cover cash transfers to eliminate poverty globally. </a:t>
          </a:r>
        </a:p>
      </dsp:txBody>
      <dsp:txXfrm>
        <a:off x="5991936" y="538547"/>
        <a:ext cx="4171627" cy="2590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B1E40-5E78-49A8-B70E-077507938260}">
      <dsp:nvSpPr>
        <dsp:cNvPr id="0" name=""/>
        <dsp:cNvSpPr/>
      </dsp:nvSpPr>
      <dsp:spPr>
        <a:xfrm>
          <a:off x="0" y="296813"/>
          <a:ext cx="6666833" cy="15663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Handbook of Social Protection will be coming out in 2026</a:t>
          </a:r>
        </a:p>
      </dsp:txBody>
      <dsp:txXfrm>
        <a:off x="76462" y="373275"/>
        <a:ext cx="6513909" cy="1413413"/>
      </dsp:txXfrm>
    </dsp:sp>
    <dsp:sp modelId="{052793C7-9C1F-4C17-9776-E8C5F91A7AD5}">
      <dsp:nvSpPr>
        <dsp:cNvPr id="0" name=""/>
        <dsp:cNvSpPr/>
      </dsp:nvSpPr>
      <dsp:spPr>
        <a:xfrm>
          <a:off x="0" y="1943791"/>
          <a:ext cx="6666833" cy="15663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Preview of some of the chapters through lectures and the associated readings</a:t>
          </a:r>
        </a:p>
      </dsp:txBody>
      <dsp:txXfrm>
        <a:off x="76462" y="2020253"/>
        <a:ext cx="6513909" cy="1413413"/>
      </dsp:txXfrm>
    </dsp:sp>
    <dsp:sp modelId="{FFD84C57-2E83-4D0C-9943-7E4A4B0801EB}">
      <dsp:nvSpPr>
        <dsp:cNvPr id="0" name=""/>
        <dsp:cNvSpPr/>
      </dsp:nvSpPr>
      <dsp:spPr>
        <a:xfrm>
          <a:off x="0" y="3590768"/>
          <a:ext cx="6666833" cy="15663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Covers </a:t>
          </a:r>
          <a:r>
            <a:rPr lang="en-US" sz="2800" i="1" kern="1200" dirty="0"/>
            <a:t>even more</a:t>
          </a:r>
          <a:r>
            <a:rPr lang="en-US" sz="2800" kern="1200" dirty="0"/>
            <a:t> topics including politics, gender, pensions, psychology, impacts on youth, energy subsidies, and more…</a:t>
          </a:r>
        </a:p>
      </dsp:txBody>
      <dsp:txXfrm>
        <a:off x="76462" y="3667230"/>
        <a:ext cx="6513909"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AC93F-EB76-4A98-8E52-9B4FE298DBB5}" type="datetimeFigureOut">
              <a:rPr lang="en-US" smtClean="0"/>
              <a:t>9/15/25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1BB23-6797-442B-B31F-B02D23143F73}" type="slidenum">
              <a:rPr lang="en-US" smtClean="0"/>
              <a:t>‹#›</a:t>
            </a:fld>
            <a:endParaRPr lang="en-US"/>
          </a:p>
        </p:txBody>
      </p:sp>
    </p:spTree>
    <p:extLst>
      <p:ext uri="{BB962C8B-B14F-4D97-AF65-F5344CB8AC3E}">
        <p14:creationId xmlns:p14="http://schemas.microsoft.com/office/powerpoint/2010/main" val="1794795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3B967CD-E653-7239-32F3-4AE5562E6D32}"/>
            </a:ext>
          </a:extLst>
        </p:cNvPr>
        <p:cNvGrpSpPr/>
        <p:nvPr/>
      </p:nvGrpSpPr>
      <p:grpSpPr>
        <a:xfrm>
          <a:off x="0" y="0"/>
          <a:ext cx="0" cy="0"/>
          <a:chOff x="0" y="0"/>
          <a:chExt cx="0" cy="0"/>
        </a:xfrm>
      </p:grpSpPr>
      <p:sp>
        <p:nvSpPr>
          <p:cNvPr id="89" name="Shape 89">
            <a:extLst>
              <a:ext uri="{FF2B5EF4-FFF2-40B4-BE49-F238E27FC236}">
                <a16:creationId xmlns:a16="http://schemas.microsoft.com/office/drawing/2014/main" id="{5B7AFEF4-E4E4-09D0-B723-53C28FA09974}"/>
              </a:ext>
            </a:extLst>
          </p:cNvPr>
          <p:cNvSpPr>
            <a:spLocks noGrp="1" noRot="1" noChangeAspect="1"/>
          </p:cNvSpPr>
          <p:nvPr>
            <p:ph type="sldImg" idx="2"/>
          </p:nvPr>
        </p:nvSpPr>
        <p:spPr>
          <a:xfrm>
            <a:off x="406400" y="733425"/>
            <a:ext cx="6502400" cy="36591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a:extLst>
              <a:ext uri="{FF2B5EF4-FFF2-40B4-BE49-F238E27FC236}">
                <a16:creationId xmlns:a16="http://schemas.microsoft.com/office/drawing/2014/main" id="{877E095B-BAFE-BD52-51BD-C8C3505C5106}"/>
              </a:ext>
            </a:extLst>
          </p:cNvPr>
          <p:cNvSpPr txBox="1">
            <a:spLocks noGrp="1"/>
          </p:cNvSpPr>
          <p:nvPr>
            <p:ph type="body" idx="1"/>
          </p:nvPr>
        </p:nvSpPr>
        <p:spPr>
          <a:xfrm>
            <a:off x="731520" y="4636580"/>
            <a:ext cx="5852160" cy="4392549"/>
          </a:xfrm>
          <a:prstGeom prst="rect">
            <a:avLst/>
          </a:prstGeom>
        </p:spPr>
        <p:txBody>
          <a:bodyPr wrap="square" lIns="96645" tIns="96645" rIns="96645" bIns="96645" anchor="t" anchorCtr="0">
            <a:noAutofit/>
          </a:bodyPr>
          <a:lstStyle/>
          <a:p>
            <a:endParaRPr dirty="0"/>
          </a:p>
        </p:txBody>
      </p:sp>
      <p:sp>
        <p:nvSpPr>
          <p:cNvPr id="91" name="Shape 91">
            <a:extLst>
              <a:ext uri="{FF2B5EF4-FFF2-40B4-BE49-F238E27FC236}">
                <a16:creationId xmlns:a16="http://schemas.microsoft.com/office/drawing/2014/main" id="{E61FC610-43EA-96C7-2DB9-C28F61C3D711}"/>
              </a:ext>
            </a:extLst>
          </p:cNvPr>
          <p:cNvSpPr txBox="1">
            <a:spLocks noGrp="1"/>
          </p:cNvSpPr>
          <p:nvPr>
            <p:ph type="sldNum" idx="12"/>
          </p:nvPr>
        </p:nvSpPr>
        <p:spPr>
          <a:xfrm>
            <a:off x="4143587" y="9271465"/>
            <a:ext cx="3169920" cy="488061"/>
          </a:xfrm>
          <a:prstGeom prst="rect">
            <a:avLst/>
          </a:prstGeom>
        </p:spPr>
        <p:txBody>
          <a:bodyPr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333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1BB23-6797-442B-B31F-B02D23143F73}" type="slidenum">
              <a:rPr lang="en-US" smtClean="0"/>
              <a:t>41</a:t>
            </a:fld>
            <a:endParaRPr lang="en-US"/>
          </a:p>
        </p:txBody>
      </p:sp>
    </p:spTree>
    <p:extLst>
      <p:ext uri="{BB962C8B-B14F-4D97-AF65-F5344CB8AC3E}">
        <p14:creationId xmlns:p14="http://schemas.microsoft.com/office/powerpoint/2010/main" val="69248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being widely used world wide, a lot less attention and research than cash transfers</a:t>
            </a:r>
          </a:p>
        </p:txBody>
      </p:sp>
      <p:sp>
        <p:nvSpPr>
          <p:cNvPr id="4" name="Slide Number Placeholder 3"/>
          <p:cNvSpPr>
            <a:spLocks noGrp="1"/>
          </p:cNvSpPr>
          <p:nvPr>
            <p:ph type="sldNum" sz="quarter" idx="5"/>
          </p:nvPr>
        </p:nvSpPr>
        <p:spPr/>
        <p:txBody>
          <a:bodyPr/>
          <a:lstStyle/>
          <a:p>
            <a:fld id="{7971BB23-6797-442B-B31F-B02D23143F73}" type="slidenum">
              <a:rPr lang="en-US" smtClean="0"/>
              <a:t>46</a:t>
            </a:fld>
            <a:endParaRPr lang="en-US"/>
          </a:p>
        </p:txBody>
      </p:sp>
    </p:spTree>
    <p:extLst>
      <p:ext uri="{BB962C8B-B14F-4D97-AF65-F5344CB8AC3E}">
        <p14:creationId xmlns:p14="http://schemas.microsoft.com/office/powerpoint/2010/main" val="6106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1BB23-6797-442B-B31F-B02D23143F73}" type="slidenum">
              <a:rPr lang="en-US" smtClean="0"/>
              <a:t>2</a:t>
            </a:fld>
            <a:endParaRPr lang="en-US"/>
          </a:p>
        </p:txBody>
      </p:sp>
    </p:spTree>
    <p:extLst>
      <p:ext uri="{BB962C8B-B14F-4D97-AF65-F5344CB8AC3E}">
        <p14:creationId xmlns:p14="http://schemas.microsoft.com/office/powerpoint/2010/main" val="121381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many people who would need assistance are not cover by it, as we note below</a:t>
            </a:r>
          </a:p>
        </p:txBody>
      </p:sp>
      <p:sp>
        <p:nvSpPr>
          <p:cNvPr id="4" name="Slide Number Placeholder 3"/>
          <p:cNvSpPr>
            <a:spLocks noGrp="1"/>
          </p:cNvSpPr>
          <p:nvPr>
            <p:ph type="sldNum" sz="quarter" idx="5"/>
          </p:nvPr>
        </p:nvSpPr>
        <p:spPr/>
        <p:txBody>
          <a:bodyPr/>
          <a:lstStyle/>
          <a:p>
            <a:fld id="{7971BB23-6797-442B-B31F-B02D23143F73}" type="slidenum">
              <a:rPr lang="en-US" smtClean="0"/>
              <a:t>11</a:t>
            </a:fld>
            <a:endParaRPr lang="en-US"/>
          </a:p>
        </p:txBody>
      </p:sp>
    </p:spTree>
    <p:extLst>
      <p:ext uri="{BB962C8B-B14F-4D97-AF65-F5344CB8AC3E}">
        <p14:creationId xmlns:p14="http://schemas.microsoft.com/office/powerpoint/2010/main" val="251858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recently interview 56 high level policy makers for their views on social protection</a:t>
            </a:r>
          </a:p>
        </p:txBody>
      </p:sp>
      <p:sp>
        <p:nvSpPr>
          <p:cNvPr id="4" name="Slide Number Placeholder 3"/>
          <p:cNvSpPr>
            <a:spLocks noGrp="1"/>
          </p:cNvSpPr>
          <p:nvPr>
            <p:ph type="sldNum" sz="quarter" idx="5"/>
          </p:nvPr>
        </p:nvSpPr>
        <p:spPr/>
        <p:txBody>
          <a:bodyPr/>
          <a:lstStyle/>
          <a:p>
            <a:fld id="{7971BB23-6797-442B-B31F-B02D23143F73}" type="slidenum">
              <a:rPr lang="en-US" smtClean="0"/>
              <a:t>15</a:t>
            </a:fld>
            <a:endParaRPr lang="en-US"/>
          </a:p>
        </p:txBody>
      </p:sp>
    </p:spTree>
    <p:extLst>
      <p:ext uri="{BB962C8B-B14F-4D97-AF65-F5344CB8AC3E}">
        <p14:creationId xmlns:p14="http://schemas.microsoft.com/office/powerpoint/2010/main" val="427685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2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people who are on the programs work, and just do not earn enough for a variety of reasons. Others just need help because they face challenges (e.g., economic conditions, disabilities) that hinder work. </a:t>
            </a:r>
          </a:p>
          <a:p>
            <a:pPr marL="0" lvl="0" indent="0" algn="l" rtl="0">
              <a:spcBef>
                <a:spcPts val="0"/>
              </a:spcBef>
              <a:spcAft>
                <a:spcPts val="0"/>
              </a:spcAft>
              <a:buNone/>
            </a:pPr>
            <a:endParaRPr dirty="0"/>
          </a:p>
        </p:txBody>
      </p:sp>
      <p:sp>
        <p:nvSpPr>
          <p:cNvPr id="575" name="Google Shape;575;p26: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971BB23-6797-442B-B31F-B02D23143F73}" type="slidenum">
              <a:rPr lang="en-US" smtClean="0"/>
              <a:t>18</a:t>
            </a:fld>
            <a:endParaRPr lang="en-US"/>
          </a:p>
        </p:txBody>
      </p:sp>
    </p:spTree>
    <p:extLst>
      <p:ext uri="{BB962C8B-B14F-4D97-AF65-F5344CB8AC3E}">
        <p14:creationId xmlns:p14="http://schemas.microsoft.com/office/powerpoint/2010/main" val="354320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recent events….</a:t>
            </a:r>
          </a:p>
        </p:txBody>
      </p:sp>
      <p:sp>
        <p:nvSpPr>
          <p:cNvPr id="4" name="Slide Number Placeholder 3"/>
          <p:cNvSpPr>
            <a:spLocks noGrp="1"/>
          </p:cNvSpPr>
          <p:nvPr>
            <p:ph type="sldNum" sz="quarter" idx="5"/>
          </p:nvPr>
        </p:nvSpPr>
        <p:spPr/>
        <p:txBody>
          <a:bodyPr/>
          <a:lstStyle/>
          <a:p>
            <a:fld id="{7971BB23-6797-442B-B31F-B02D23143F73}" type="slidenum">
              <a:rPr lang="en-US" smtClean="0"/>
              <a:t>28</a:t>
            </a:fld>
            <a:endParaRPr lang="en-US"/>
          </a:p>
        </p:txBody>
      </p:sp>
    </p:spTree>
    <p:extLst>
      <p:ext uri="{BB962C8B-B14F-4D97-AF65-F5344CB8AC3E}">
        <p14:creationId xmlns:p14="http://schemas.microsoft.com/office/powerpoint/2010/main" val="19699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three lectures will cover cash transfers</a:t>
            </a:r>
          </a:p>
        </p:txBody>
      </p:sp>
      <p:sp>
        <p:nvSpPr>
          <p:cNvPr id="4" name="Slide Number Placeholder 3"/>
          <p:cNvSpPr>
            <a:spLocks noGrp="1"/>
          </p:cNvSpPr>
          <p:nvPr>
            <p:ph type="sldNum" sz="quarter" idx="5"/>
          </p:nvPr>
        </p:nvSpPr>
        <p:spPr/>
        <p:txBody>
          <a:bodyPr/>
          <a:lstStyle/>
          <a:p>
            <a:fld id="{7971BB23-6797-442B-B31F-B02D23143F73}" type="slidenum">
              <a:rPr lang="en-US" smtClean="0"/>
              <a:t>33</a:t>
            </a:fld>
            <a:endParaRPr lang="en-US"/>
          </a:p>
        </p:txBody>
      </p:sp>
    </p:spTree>
    <p:extLst>
      <p:ext uri="{BB962C8B-B14F-4D97-AF65-F5344CB8AC3E}">
        <p14:creationId xmlns:p14="http://schemas.microsoft.com/office/powerpoint/2010/main" val="1239892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1BB23-6797-442B-B31F-B02D23143F73}" type="slidenum">
              <a:rPr lang="en-US" smtClean="0"/>
              <a:t>39</a:t>
            </a:fld>
            <a:endParaRPr lang="en-US"/>
          </a:p>
        </p:txBody>
      </p:sp>
    </p:spTree>
    <p:extLst>
      <p:ext uri="{BB962C8B-B14F-4D97-AF65-F5344CB8AC3E}">
        <p14:creationId xmlns:p14="http://schemas.microsoft.com/office/powerpoint/2010/main" val="2717734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23DC-6B8B-DF6D-8CFB-DF9F0F4E1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FA6AE5-9009-1A62-5956-13A306EC52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C5781B-36B2-8FC1-780F-97425B33193F}"/>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B4013455-8CE9-D5C4-0DEB-66C4DF7E6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E7289-A2E0-C981-03FC-1EF727F6DB5D}"/>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3870269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0007-5D8D-3691-DCEF-F729743837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4E787D-312F-C204-D67A-96EB3F6D2D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C74CF-8AF4-5A4D-2574-9D752166F8CF}"/>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CF958C50-F64F-42E0-1BED-04AD5B50D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01352-A90F-6890-42EC-1DAB985C44F3}"/>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101261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3FC5C-B9CB-B193-BBED-82D62D2787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90FE64-B214-6208-EE96-91398CD30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2178-AB39-8398-5032-461F850EDA1F}"/>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03AC2759-7637-E1C0-0024-946F48C31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A01FA-D7AC-ECD9-B767-F71D367C9A1E}"/>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211312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9"/>
        <p:cNvGrpSpPr/>
        <p:nvPr/>
      </p:nvGrpSpPr>
      <p:grpSpPr>
        <a:xfrm>
          <a:off x="0" y="0"/>
          <a:ext cx="0" cy="0"/>
          <a:chOff x="0" y="0"/>
          <a:chExt cx="0" cy="0"/>
        </a:xfrm>
      </p:grpSpPr>
      <p:sp>
        <p:nvSpPr>
          <p:cNvPr id="30" name="Google Shape;30;p71"/>
          <p:cNvSpPr txBox="1">
            <a:spLocks noGrp="1"/>
          </p:cNvSpPr>
          <p:nvPr>
            <p:ph type="body" idx="1"/>
          </p:nvPr>
        </p:nvSpPr>
        <p:spPr>
          <a:xfrm>
            <a:off x="822960" y="1645920"/>
            <a:ext cx="10515600" cy="4941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71"/>
          <p:cNvSpPr txBox="1">
            <a:spLocks noGrp="1"/>
          </p:cNvSpPr>
          <p:nvPr>
            <p:ph type="title"/>
          </p:nvPr>
        </p:nvSpPr>
        <p:spPr>
          <a:xfrm>
            <a:off x="822960" y="274320"/>
            <a:ext cx="10515600" cy="8995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263986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34FF-5F27-223C-1491-642BC9AB4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184C66-B163-CB3F-9B41-CDFDA2613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EAEF4F-4A52-54D0-E2E3-F40C07FCFEA1}"/>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F54641CB-A784-2D96-CA9A-FA8EF67B6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090CD-6A1A-9C4C-6F76-59AC40B5D93B}"/>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521509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7BC0-043A-9E66-0145-8E052958A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67285-774E-B825-E15B-C509CF677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DA570-B4B8-0006-8C6B-46E81E7016F3}"/>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B566B6D3-0F76-1BDD-9EC5-095E058DC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EB9F-A1B1-DD9D-F86F-9D5647D311FB}"/>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655994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6BC7-5928-63D5-1F3D-F26E5FB93B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C84C39-E1CD-30DD-EA7E-FC04710A18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9262E-F5F5-D53B-AC52-2B9824206433}"/>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B8F0BBAB-EC01-CF73-2C43-A86036184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BEBC1-1B43-6EED-1CA6-A0782E6CA0AC}"/>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91078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A620-1F26-4E95-A926-3A2F076DA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B7144-54D7-25AB-3592-E7AB34FC2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A851B-A800-3098-F4E4-C8185C0974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E3EEDF-4E77-2117-A920-A9FD1FBCB8BF}"/>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6" name="Footer Placeholder 5">
            <a:extLst>
              <a:ext uri="{FF2B5EF4-FFF2-40B4-BE49-F238E27FC236}">
                <a16:creationId xmlns:a16="http://schemas.microsoft.com/office/drawing/2014/main" id="{B76CD915-8937-97A5-13AE-7FAC131FA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65185-E6D7-5644-4E1E-D9A4A14D6065}"/>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25433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2B5-05F0-1C8F-FE54-D4BFC8F4EC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A07C32-CF6C-91E4-FAA1-68174332D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52831-B329-0550-8CC3-CED3C3D02F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E24FF-3C21-0936-9989-C034720A1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3CC75-B324-0463-D3E3-F0D29F986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6CE24B-290F-0EB5-A22D-3DB461B1CB70}"/>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8" name="Footer Placeholder 7">
            <a:extLst>
              <a:ext uri="{FF2B5EF4-FFF2-40B4-BE49-F238E27FC236}">
                <a16:creationId xmlns:a16="http://schemas.microsoft.com/office/drawing/2014/main" id="{AC541CF9-88AE-82F2-E639-6193DFD2FA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84A797-7160-977D-7925-3A8E25E175A9}"/>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135976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ACD-3727-3C70-76EA-9DE9B23BC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9463C2-4F66-F6B2-FDB5-5DB4A118E884}"/>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4" name="Footer Placeholder 3">
            <a:extLst>
              <a:ext uri="{FF2B5EF4-FFF2-40B4-BE49-F238E27FC236}">
                <a16:creationId xmlns:a16="http://schemas.microsoft.com/office/drawing/2014/main" id="{37A27141-8FCC-ED53-B85A-E44E192AF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B7791-EF3B-AE7E-C810-EB51478EFD39}"/>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63426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ABD3C-EEC1-1DCB-76B2-63630CC059FA}"/>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3" name="Footer Placeholder 2">
            <a:extLst>
              <a:ext uri="{FF2B5EF4-FFF2-40B4-BE49-F238E27FC236}">
                <a16:creationId xmlns:a16="http://schemas.microsoft.com/office/drawing/2014/main" id="{B011E388-C978-CBE2-4EBC-93CEFDFCFB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A9CA56-392A-98FD-929E-EF7B7326BA87}"/>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832197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5970-AE81-F995-F5A0-192CE12A4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977BC9-E4D2-75D8-092E-FB2DDE8D6F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1A6F5-D663-5AC8-B783-DC4C220D6E37}"/>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61EAEC64-4EAF-27E5-91D8-FC66A039C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7BF30-1550-B4FE-1003-F07242A9C13B}"/>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3372342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EC4C-6806-0CD5-8B2A-87CB532AE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87DD1-44FB-1446-E386-31C44C1EC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F72C65-38F8-7DE7-3A64-2C9F87852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EDEF68-4692-E401-0D91-4B5D65E0BCE9}"/>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6" name="Footer Placeholder 5">
            <a:extLst>
              <a:ext uri="{FF2B5EF4-FFF2-40B4-BE49-F238E27FC236}">
                <a16:creationId xmlns:a16="http://schemas.microsoft.com/office/drawing/2014/main" id="{4008A9F0-499A-5A94-0965-827163256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38133-1D53-D555-DDDA-63FF8CC9AD3A}"/>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1306436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1CA3-F32B-16BC-79E7-3CA451982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20CE92-40EE-22EC-4391-DB562EBCC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02E61-55C1-EB64-89A1-5B3C4544A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4C0A-3002-8D58-CA1C-63567B071FD6}"/>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6" name="Footer Placeholder 5">
            <a:extLst>
              <a:ext uri="{FF2B5EF4-FFF2-40B4-BE49-F238E27FC236}">
                <a16:creationId xmlns:a16="http://schemas.microsoft.com/office/drawing/2014/main" id="{4BD1107E-B91D-6D1E-D005-1A7D44E1A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88AAA-1C2D-5230-6F61-724B6CF83733}"/>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3467898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A2A3-E7CD-6B15-B237-9ADC3BD9F6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8F751F-6E97-C936-54F9-D054D67A2B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9694F-794D-CAE8-0698-782529616ABB}"/>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6A18E2DC-39B5-C457-2544-0BA4C5D6E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18218-775A-406F-2B03-901749AF0446}"/>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2694046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02209-BDF5-27D1-EF90-C3AE4C8713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8FDB00-FF37-9C77-E7F6-D419087A2C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606DE-5244-54B1-A2CD-DD6E6B8DC871}"/>
              </a:ext>
            </a:extLst>
          </p:cNvPr>
          <p:cNvSpPr>
            <a:spLocks noGrp="1"/>
          </p:cNvSpPr>
          <p:nvPr>
            <p:ph type="dt" sz="half" idx="10"/>
          </p:nvPr>
        </p:nvSpPr>
        <p:spPr/>
        <p:txBody>
          <a:body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CDA0EB37-46BE-233F-A4BD-441BF9BB1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C8B5A-428E-ADA3-8461-1E96B0E37B7E}"/>
              </a:ext>
            </a:extLst>
          </p:cNvPr>
          <p:cNvSpPr>
            <a:spLocks noGrp="1"/>
          </p:cNvSpPr>
          <p:nvPr>
            <p:ph type="sldNum" sz="quarter" idx="12"/>
          </p:nvPr>
        </p:nvSpPr>
        <p:spPr/>
        <p:txBody>
          <a:bodyPr/>
          <a:lstStyle/>
          <a:p>
            <a:fld id="{6495DC95-BEEC-49DC-B443-AC65897B040F}" type="slidenum">
              <a:rPr lang="en-US" smtClean="0"/>
              <a:t>‹#›</a:t>
            </a:fld>
            <a:endParaRPr lang="en-US"/>
          </a:p>
        </p:txBody>
      </p:sp>
    </p:spTree>
    <p:extLst>
      <p:ext uri="{BB962C8B-B14F-4D97-AF65-F5344CB8AC3E}">
        <p14:creationId xmlns:p14="http://schemas.microsoft.com/office/powerpoint/2010/main" val="3702131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Slide - Indonesia">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2">
            <a:extLst>
              <a:ext uri="{28A0092B-C50C-407E-A947-70E740481C1C}">
                <a14:useLocalDpi xmlns:a14="http://schemas.microsoft.com/office/drawing/2010/main" val="0"/>
              </a:ext>
            </a:extLst>
          </a:blip>
          <a:srcRect t="611" b="611"/>
          <a:stretch/>
        </p:blipFill>
        <p:spPr>
          <a:xfrm>
            <a:off x="426406" y="4822015"/>
            <a:ext cx="2786769" cy="1828800"/>
          </a:xfrm>
          <a:prstGeom prst="rect">
            <a:avLst/>
          </a:prstGeom>
        </p:spPr>
      </p:pic>
      <p:pic>
        <p:nvPicPr>
          <p:cNvPr id="66" name="Shape 66"/>
          <p:cNvPicPr preferRelativeResize="0"/>
          <p:nvPr/>
        </p:nvPicPr>
        <p:blipFill rotWithShape="1">
          <a:blip r:embed="rId3">
            <a:extLst>
              <a:ext uri="{28A0092B-C50C-407E-A947-70E740481C1C}">
                <a14:useLocalDpi xmlns:a14="http://schemas.microsoft.com/office/drawing/2010/main" val="0"/>
              </a:ext>
            </a:extLst>
          </a:blip>
          <a:srcRect t="2660" b="2660"/>
          <a:stretch/>
        </p:blipFill>
        <p:spPr>
          <a:xfrm>
            <a:off x="426406" y="223621"/>
            <a:ext cx="2907359" cy="1828800"/>
          </a:xfrm>
          <a:prstGeom prst="rect">
            <a:avLst/>
          </a:prstGeom>
        </p:spPr>
      </p:pic>
      <p:pic>
        <p:nvPicPr>
          <p:cNvPr id="67" name="Shape 67"/>
          <p:cNvPicPr preferRelativeResize="0"/>
          <p:nvPr/>
        </p:nvPicPr>
        <p:blipFill/>
        <p:spPr>
          <a:xfrm>
            <a:off x="2118" y="1591"/>
            <a:ext cx="2285" cy="1500"/>
          </a:xfrm>
          <a:prstGeom prst="rect">
            <a:avLst/>
          </a:prstGeom>
          <a:solidFill>
            <a:srgbClr val="FFFFFF"/>
          </a:solidFill>
          <a:ln>
            <a:noFill/>
          </a:ln>
        </p:spPr>
      </p:pic>
      <p:sp>
        <p:nvSpPr>
          <p:cNvPr id="68" name="Shape 68"/>
          <p:cNvSpPr/>
          <p:nvPr/>
        </p:nvSpPr>
        <p:spPr>
          <a:xfrm>
            <a:off x="3149600" y="1604392"/>
            <a:ext cx="8229496" cy="3962400"/>
          </a:xfrm>
          <a:prstGeom prst="rect">
            <a:avLst/>
          </a:prstGeom>
          <a:solidFill>
            <a:srgbClr val="800000"/>
          </a:solidFill>
          <a:ln w="9525" cap="flat" cmpd="sng">
            <a:solidFill>
              <a:schemeClr val="dk1"/>
            </a:solidFill>
            <a:prstDash val="solid"/>
            <a:round/>
            <a:headEnd type="none" w="med" len="med"/>
            <a:tailEnd type="none" w="med" len="med"/>
          </a:ln>
        </p:spPr>
        <p:txBody>
          <a:bodyPr wrap="square" lIns="116076" tIns="58022" rIns="116076" bIns="58022" anchor="t" anchorCtr="0">
            <a:noAutofit/>
          </a:bodyPr>
          <a:lstStyle/>
          <a:p>
            <a:pPr marL="0" marR="0" lvl="0" indent="0" algn="l" rtl="0">
              <a:spcBef>
                <a:spcPts val="0"/>
              </a:spcBef>
              <a:spcAft>
                <a:spcPts val="0"/>
              </a:spcAft>
              <a:buNone/>
            </a:pPr>
            <a:endParaRPr sz="3047" b="0" i="0" u="none" strike="noStrike" cap="none">
              <a:solidFill>
                <a:srgbClr val="000000"/>
              </a:solidFill>
              <a:latin typeface="Calibri"/>
              <a:ea typeface="Calibri"/>
              <a:cs typeface="Calibri"/>
              <a:sym typeface="Calibri"/>
            </a:endParaRPr>
          </a:p>
        </p:txBody>
      </p:sp>
      <p:sp>
        <p:nvSpPr>
          <p:cNvPr id="70" name="Shape 70"/>
          <p:cNvSpPr/>
          <p:nvPr/>
        </p:nvSpPr>
        <p:spPr>
          <a:xfrm rot="5400000">
            <a:off x="7127108" y="-2480899"/>
            <a:ext cx="274500" cy="8225306"/>
          </a:xfrm>
          <a:prstGeom prst="rect">
            <a:avLst/>
          </a:prstGeom>
          <a:solidFill>
            <a:schemeClr val="lt1"/>
          </a:solidFill>
          <a:ln w="9525" cap="flat" cmpd="sng">
            <a:solidFill>
              <a:schemeClr val="lt1"/>
            </a:solidFill>
            <a:prstDash val="solid"/>
            <a:round/>
            <a:headEnd type="none" w="med" len="med"/>
            <a:tailEnd type="none" w="med" len="med"/>
          </a:ln>
        </p:spPr>
        <p:txBody>
          <a:bodyPr wrap="square" lIns="116076" tIns="58022" rIns="116076" bIns="58022" anchor="ctr" anchorCtr="0">
            <a:noAutofit/>
          </a:bodyPr>
          <a:lstStyle/>
          <a:p>
            <a:pPr marL="0" marR="0" lvl="0" indent="0" algn="ctr" rtl="0">
              <a:spcBef>
                <a:spcPts val="0"/>
              </a:spcBef>
              <a:spcAft>
                <a:spcPts val="0"/>
              </a:spcAft>
              <a:buNone/>
            </a:pPr>
            <a:endParaRPr sz="2285" b="0" i="0" u="none" strike="noStrike" cap="none">
              <a:solidFill>
                <a:srgbClr val="FFFFFF"/>
              </a:solidFill>
              <a:latin typeface="Times New Roman"/>
              <a:ea typeface="Times New Roman"/>
              <a:cs typeface="Times New Roman"/>
              <a:sym typeface="Times New Roman"/>
            </a:endParaRPr>
          </a:p>
        </p:txBody>
      </p:sp>
      <p:sp>
        <p:nvSpPr>
          <p:cNvPr id="72" name="Shape 72"/>
          <p:cNvSpPr/>
          <p:nvPr/>
        </p:nvSpPr>
        <p:spPr>
          <a:xfrm rot="5400000">
            <a:off x="7080162" y="1492698"/>
            <a:ext cx="274500" cy="8323576"/>
          </a:xfrm>
          <a:prstGeom prst="rect">
            <a:avLst/>
          </a:prstGeom>
          <a:solidFill>
            <a:schemeClr val="lt1"/>
          </a:solidFill>
          <a:ln w="9525" cap="flat" cmpd="sng">
            <a:solidFill>
              <a:schemeClr val="lt1"/>
            </a:solidFill>
            <a:prstDash val="solid"/>
            <a:round/>
            <a:headEnd type="none" w="med" len="med"/>
            <a:tailEnd type="none" w="med" len="med"/>
          </a:ln>
        </p:spPr>
        <p:txBody>
          <a:bodyPr wrap="square" lIns="116076" tIns="58022" rIns="116076" bIns="58022" anchor="ctr" anchorCtr="0">
            <a:noAutofit/>
          </a:bodyPr>
          <a:lstStyle/>
          <a:p>
            <a:pPr marL="0" marR="0" lvl="0" indent="0" algn="ctr" rtl="0">
              <a:spcBef>
                <a:spcPts val="0"/>
              </a:spcBef>
              <a:spcAft>
                <a:spcPts val="0"/>
              </a:spcAft>
              <a:buNone/>
            </a:pPr>
            <a:endParaRPr sz="2285" b="0" i="0" u="none" strike="noStrike" cap="none">
              <a:solidFill>
                <a:srgbClr val="FFFFFF"/>
              </a:solidFill>
              <a:latin typeface="Times New Roman"/>
              <a:ea typeface="Times New Roman"/>
              <a:cs typeface="Times New Roman"/>
              <a:sym typeface="Times New Roman"/>
            </a:endParaRPr>
          </a:p>
        </p:txBody>
      </p:sp>
      <p:pic>
        <p:nvPicPr>
          <p:cNvPr id="74" name="Shape 74"/>
          <p:cNvPicPr preferRelativeResize="0"/>
          <p:nvPr/>
        </p:nvPicPr>
        <p:blipFill rotWithShape="1">
          <a:blip r:embed="rId4" cstate="print">
            <a:extLst>
              <a:ext uri="{28A0092B-C50C-407E-A947-70E740481C1C}">
                <a14:useLocalDpi xmlns:a14="http://schemas.microsoft.com/office/drawing/2010/main" val="0"/>
              </a:ext>
            </a:extLst>
          </a:blip>
          <a:srcRect t="5822" b="17904"/>
          <a:stretch/>
        </p:blipFill>
        <p:spPr>
          <a:xfrm>
            <a:off x="475609" y="2292623"/>
            <a:ext cx="2651760" cy="2289189"/>
          </a:xfrm>
          <a:prstGeom prst="rect">
            <a:avLst/>
          </a:prstGeom>
        </p:spPr>
      </p:pic>
      <p:sp>
        <p:nvSpPr>
          <p:cNvPr id="12" name="Title 16"/>
          <p:cNvSpPr>
            <a:spLocks noGrp="1"/>
          </p:cNvSpPr>
          <p:nvPr>
            <p:ph type="title" hasCustomPrompt="1"/>
          </p:nvPr>
        </p:nvSpPr>
        <p:spPr>
          <a:xfrm>
            <a:off x="3311693" y="1772815"/>
            <a:ext cx="8065318" cy="3744149"/>
          </a:xfrm>
          <a:prstGeom prst="rect">
            <a:avLst/>
          </a:prstGeom>
        </p:spPr>
        <p:txBody>
          <a:bodyPr/>
          <a:lstStyle>
            <a:lvl1pPr marL="0" marR="0" indent="0" algn="ctr" defTabSz="1160922" rtl="0" eaLnBrk="1" fontAlgn="base" latinLnBrk="0" hangingPunct="1">
              <a:lnSpc>
                <a:spcPct val="100000"/>
              </a:lnSpc>
              <a:spcBef>
                <a:spcPct val="0"/>
              </a:spcBef>
              <a:spcAft>
                <a:spcPct val="0"/>
              </a:spcAft>
              <a:buClrTx/>
              <a:buSzTx/>
              <a:buFontTx/>
              <a:buNone/>
              <a:tabLst/>
              <a:defRPr lang="en-US" sz="1270">
                <a:solidFill>
                  <a:schemeClr val="bg1"/>
                </a:solidFill>
              </a:defRPr>
            </a:lvl1pPr>
          </a:lstStyle>
          <a:p>
            <a:pPr marL="0" marR="0" lvl="0" indent="0" defTabSz="1160922" rtl="0" eaLnBrk="1" fontAlgn="base" latinLnBrk="0" hangingPunct="1">
              <a:lnSpc>
                <a:spcPct val="100000"/>
              </a:lnSpc>
              <a:spcBef>
                <a:spcPct val="0"/>
              </a:spcBef>
              <a:spcAft>
                <a:spcPct val="0"/>
              </a:spcAft>
              <a:tabLst/>
              <a:defRPr/>
            </a:pPr>
            <a:r>
              <a:rPr kumimoji="0" lang="en-US" sz="4571" b="1" i="0" u="none" strike="noStrike" kern="1200" cap="none" spc="0" normalizeH="0" baseline="0" noProof="0" dirty="0">
                <a:ln>
                  <a:noFill/>
                </a:ln>
                <a:solidFill>
                  <a:srgbClr val="FFFFFF"/>
                </a:solidFill>
                <a:effectLst/>
                <a:uLnTx/>
                <a:uFillTx/>
                <a:latin typeface="Times New Roman"/>
                <a:ea typeface="+mn-ea"/>
                <a:cs typeface="Arial" charset="0"/>
              </a:rPr>
              <a:t>Title</a:t>
            </a:r>
            <a:br>
              <a:rPr kumimoji="0" lang="en-US" sz="4571" b="1" i="0" u="none" strike="noStrike" kern="1200" cap="none" spc="0" normalizeH="0" baseline="0" noProof="0" dirty="0">
                <a:ln>
                  <a:noFill/>
                </a:ln>
                <a:solidFill>
                  <a:srgbClr val="FFFFFF"/>
                </a:solidFill>
                <a:effectLst/>
                <a:uLnTx/>
                <a:uFillTx/>
                <a:latin typeface="Times New Roman"/>
                <a:ea typeface="+mn-ea"/>
                <a:cs typeface="Arial" charset="0"/>
              </a:rPr>
            </a:br>
            <a:br>
              <a:rPr kumimoji="0" lang="en-US" sz="4571" b="1" i="0" u="none" strike="noStrike" kern="1200" cap="none" spc="0" normalizeH="0" baseline="0" noProof="0" dirty="0">
                <a:ln>
                  <a:noFill/>
                </a:ln>
                <a:solidFill>
                  <a:srgbClr val="FFFFFF"/>
                </a:solidFill>
                <a:effectLst/>
                <a:uLnTx/>
                <a:uFillTx/>
                <a:latin typeface="Times New Roman"/>
                <a:ea typeface="+mn-ea"/>
                <a:cs typeface="Arial" charset="0"/>
              </a:rPr>
            </a:br>
            <a:r>
              <a:rPr kumimoji="0" lang="en-US" sz="3555" b="1" i="0" u="none" strike="noStrike" kern="1200" cap="none" spc="0" normalizeH="0" baseline="0" noProof="0" dirty="0">
                <a:ln>
                  <a:noFill/>
                </a:ln>
                <a:solidFill>
                  <a:srgbClr val="FFFFFF"/>
                </a:solidFill>
                <a:effectLst/>
                <a:uLnTx/>
                <a:uFillTx/>
                <a:latin typeface="Times New Roman"/>
                <a:ea typeface="+mn-ea"/>
                <a:cs typeface="Arial" charset="0"/>
              </a:rPr>
              <a:t>Subtitle</a:t>
            </a:r>
            <a:br>
              <a:rPr kumimoji="0" lang="en-US" sz="3555" b="0" i="0" u="none" strike="noStrike" kern="1200" cap="none" spc="0" normalizeH="0" baseline="0" noProof="0" dirty="0">
                <a:ln>
                  <a:noFill/>
                </a:ln>
                <a:solidFill>
                  <a:srgbClr val="FFFFFF"/>
                </a:solidFill>
                <a:effectLst/>
                <a:uLnTx/>
                <a:uFillTx/>
                <a:latin typeface="Times New Roman"/>
                <a:ea typeface="+mn-ea"/>
                <a:cs typeface="Arial" charset="0"/>
              </a:rPr>
            </a:br>
            <a:br>
              <a:rPr kumimoji="0" lang="en-US" sz="3047" b="0" i="0" u="none" strike="noStrike" kern="1200" cap="none" spc="0" normalizeH="0" baseline="0" noProof="0" dirty="0">
                <a:ln>
                  <a:noFill/>
                </a:ln>
                <a:solidFill>
                  <a:srgbClr val="FFFFFF"/>
                </a:solidFill>
                <a:effectLst/>
                <a:uLnTx/>
                <a:uFillTx/>
                <a:latin typeface="Times New Roman"/>
                <a:ea typeface="+mn-ea"/>
                <a:cs typeface="Arial" charset="0"/>
              </a:rPr>
            </a:br>
            <a:br>
              <a:rPr kumimoji="0" lang="en-US" sz="3047" b="0" i="0" u="none" strike="noStrike" kern="1200" cap="none" spc="0" normalizeH="0" baseline="0" noProof="0" dirty="0">
                <a:ln>
                  <a:noFill/>
                </a:ln>
                <a:solidFill>
                  <a:srgbClr val="FFFFFF"/>
                </a:solidFill>
                <a:effectLst/>
                <a:uLnTx/>
                <a:uFillTx/>
                <a:latin typeface="Times New Roman"/>
                <a:ea typeface="+mn-ea"/>
                <a:cs typeface="Arial" charset="0"/>
              </a:rPr>
            </a:br>
            <a:br>
              <a:rPr kumimoji="0" lang="en-US" sz="3047" b="0" i="0" u="none" strike="noStrike" kern="1200" cap="none" spc="0" normalizeH="0" baseline="0" noProof="0" dirty="0">
                <a:ln>
                  <a:noFill/>
                </a:ln>
                <a:solidFill>
                  <a:srgbClr val="FFFFFF"/>
                </a:solidFill>
                <a:effectLst/>
                <a:uLnTx/>
                <a:uFillTx/>
                <a:latin typeface="Times New Roman"/>
                <a:ea typeface="+mn-ea"/>
                <a:cs typeface="Arial" charset="0"/>
              </a:rPr>
            </a:br>
            <a:br>
              <a:rPr kumimoji="0" lang="en-US" sz="3047" b="0" i="0" u="none" strike="noStrike" kern="1200" cap="none" spc="0" normalizeH="0" baseline="0" noProof="0" dirty="0">
                <a:ln>
                  <a:noFill/>
                </a:ln>
                <a:solidFill>
                  <a:srgbClr val="FFFFFF"/>
                </a:solidFill>
                <a:effectLst/>
                <a:uLnTx/>
                <a:uFillTx/>
                <a:latin typeface="Times New Roman"/>
                <a:ea typeface="+mn-ea"/>
                <a:cs typeface="Arial" charset="0"/>
              </a:rPr>
            </a:br>
            <a:r>
              <a:rPr kumimoji="0" lang="en-US" sz="3555" b="0" i="0" u="none" strike="noStrike" kern="1200" cap="none" spc="0" normalizeH="0" baseline="0" noProof="0" dirty="0">
                <a:ln>
                  <a:noFill/>
                </a:ln>
                <a:solidFill>
                  <a:srgbClr val="FFFFFF"/>
                </a:solidFill>
                <a:effectLst/>
                <a:uLnTx/>
                <a:uFillTx/>
                <a:latin typeface="Times New Roman"/>
                <a:ea typeface="+mn-ea"/>
                <a:cs typeface="Arial" charset="0"/>
              </a:rPr>
              <a:t>Date</a:t>
            </a:r>
            <a:endParaRPr kumimoji="0" lang="en-US" sz="1524" b="0" i="0" u="none" strike="noStrike" kern="1200" cap="none" spc="0" normalizeH="0" baseline="0" noProof="0" dirty="0">
              <a:ln>
                <a:noFill/>
              </a:ln>
              <a:solidFill>
                <a:srgbClr val="FFFFFF"/>
              </a:solidFill>
              <a:effectLst/>
              <a:uLnTx/>
              <a:uFillTx/>
              <a:latin typeface="Times New Roman"/>
              <a:ea typeface="+mn-ea"/>
              <a:cs typeface="Arial" charset="0"/>
            </a:endParaRPr>
          </a:p>
        </p:txBody>
      </p:sp>
      <p:sp>
        <p:nvSpPr>
          <p:cNvPr id="69" name="Shape 69"/>
          <p:cNvSpPr/>
          <p:nvPr/>
        </p:nvSpPr>
        <p:spPr>
          <a:xfrm>
            <a:off x="3055576" y="1494508"/>
            <a:ext cx="255958" cy="4297500"/>
          </a:xfrm>
          <a:prstGeom prst="rect">
            <a:avLst/>
          </a:prstGeom>
          <a:solidFill>
            <a:schemeClr val="lt1"/>
          </a:solidFill>
          <a:ln w="9525" cap="flat" cmpd="sng">
            <a:solidFill>
              <a:schemeClr val="lt1"/>
            </a:solidFill>
            <a:prstDash val="solid"/>
            <a:round/>
            <a:headEnd type="none" w="med" len="med"/>
            <a:tailEnd type="none" w="med" len="med"/>
          </a:ln>
        </p:spPr>
        <p:txBody>
          <a:bodyPr wrap="square" lIns="116076" tIns="58022" rIns="116076" bIns="58022" anchor="ctr" anchorCtr="0">
            <a:noAutofit/>
          </a:bodyPr>
          <a:lstStyle/>
          <a:p>
            <a:pPr marL="0" marR="0" lvl="0" indent="0" algn="ctr" rtl="0">
              <a:spcBef>
                <a:spcPts val="0"/>
              </a:spcBef>
              <a:spcAft>
                <a:spcPts val="0"/>
              </a:spcAft>
              <a:buNone/>
            </a:pPr>
            <a:endParaRPr sz="2285" b="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27150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J-PAL Two Content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5125"/>
            <a:ext cx="10972800" cy="1207643"/>
          </a:xfrm>
        </p:spPr>
        <p:txBody>
          <a:bodyPr anchor="ctr"/>
          <a:lstStyle/>
          <a:p>
            <a:r>
              <a:rPr lang="en-US" dirty="0"/>
              <a:t>Click to edit title style</a:t>
            </a:r>
          </a:p>
        </p:txBody>
      </p:sp>
      <p:sp>
        <p:nvSpPr>
          <p:cNvPr id="3" name="Content Placeholder 2"/>
          <p:cNvSpPr>
            <a:spLocks noGrp="1"/>
          </p:cNvSpPr>
          <p:nvPr>
            <p:ph sz="half" idx="1"/>
          </p:nvPr>
        </p:nvSpPr>
        <p:spPr>
          <a:xfrm>
            <a:off x="609600" y="1700785"/>
            <a:ext cx="3860800" cy="4425380"/>
          </a:xfrm>
        </p:spPr>
        <p:txBody>
          <a:bodyPr>
            <a:normAutofit/>
          </a:bodyPr>
          <a:lstStyle>
            <a:lvl1pPr>
              <a:defRPr sz="2200"/>
            </a:lvl1pPr>
            <a:lvl2pPr>
              <a:defRPr sz="18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700588" y="1700785"/>
            <a:ext cx="6881812" cy="4425380"/>
          </a:xfrm>
        </p:spPr>
        <p:txBody>
          <a:bodyPr>
            <a:normAutofit/>
          </a:bodyPr>
          <a:lstStyle>
            <a:lvl1pPr>
              <a:defRPr sz="2200"/>
            </a:lvl1pPr>
            <a:lvl2pPr>
              <a:defRPr sz="18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B1696-1F23-9849-960D-916B9EF0C8D4}" type="slidenum">
              <a:rPr lang="en-US" smtClean="0"/>
              <a:t>‹#›</a:t>
            </a:fld>
            <a:endParaRPr lang="en-US" dirty="0"/>
          </a:p>
        </p:txBody>
      </p:sp>
    </p:spTree>
    <p:extLst>
      <p:ext uri="{BB962C8B-B14F-4D97-AF65-F5344CB8AC3E}">
        <p14:creationId xmlns:p14="http://schemas.microsoft.com/office/powerpoint/2010/main" val="1307715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J-PAL Two Content Slid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5125"/>
            <a:ext cx="10972800" cy="1207643"/>
          </a:xfrm>
        </p:spPr>
        <p:txBody>
          <a:bodyPr anchor="ctr"/>
          <a:lstStyle/>
          <a:p>
            <a:r>
              <a:rPr lang="en-US" dirty="0"/>
              <a:t>Click to edit title style</a:t>
            </a:r>
          </a:p>
        </p:txBody>
      </p:sp>
      <p:sp>
        <p:nvSpPr>
          <p:cNvPr id="3" name="Content Placeholder 2"/>
          <p:cNvSpPr>
            <a:spLocks noGrp="1"/>
          </p:cNvSpPr>
          <p:nvPr>
            <p:ph sz="half" idx="1"/>
          </p:nvPr>
        </p:nvSpPr>
        <p:spPr>
          <a:xfrm>
            <a:off x="609600" y="1700785"/>
            <a:ext cx="5384800" cy="4425380"/>
          </a:xfrm>
        </p:spPr>
        <p:txBody>
          <a:bodyPr>
            <a:normAutofit/>
          </a:bodyPr>
          <a:lstStyle>
            <a:lvl1pPr>
              <a:defRPr sz="2200"/>
            </a:lvl1pPr>
            <a:lvl2pPr>
              <a:defRPr sz="18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97600" y="1700785"/>
            <a:ext cx="5384800" cy="4425380"/>
          </a:xfrm>
        </p:spPr>
        <p:txBody>
          <a:bodyPr>
            <a:normAutofit/>
          </a:bodyPr>
          <a:lstStyle>
            <a:lvl1pPr>
              <a:defRPr sz="2200"/>
            </a:lvl1pPr>
            <a:lvl2pPr>
              <a:defRPr sz="18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B1696-1F23-9849-960D-916B9EF0C8D4}" type="slidenum">
              <a:rPr lang="en-US" smtClean="0"/>
              <a:t>‹#›</a:t>
            </a:fld>
            <a:endParaRPr lang="en-US" dirty="0"/>
          </a:p>
        </p:txBody>
      </p:sp>
    </p:spTree>
    <p:extLst>
      <p:ext uri="{BB962C8B-B14F-4D97-AF65-F5344CB8AC3E}">
        <p14:creationId xmlns:p14="http://schemas.microsoft.com/office/powerpoint/2010/main" val="2971976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939F-3FF7-060A-E23E-363BD53B6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CD1534-0ED5-FBD1-40C4-72CCCA6520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ECEF2-25E5-D59A-8E2D-2508510E82AE}"/>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8440E9CD-382A-630F-22F0-2FB420271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FE504-00B5-D1EB-A62A-C4E32899622B}"/>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419581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2DC2-8C91-CDB5-536F-C3846A25F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BE890-F4C9-2903-7CCA-6BF63A0246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E3644A-ADED-9BAB-609D-35E866B914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EC9357-C676-BFA0-D1E6-A4364BF4CFAE}"/>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6" name="Footer Placeholder 5">
            <a:extLst>
              <a:ext uri="{FF2B5EF4-FFF2-40B4-BE49-F238E27FC236}">
                <a16:creationId xmlns:a16="http://schemas.microsoft.com/office/drawing/2014/main" id="{2D2EF70D-0529-829A-5D95-9428DF156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1D2D9-A014-5C5B-E50A-D4091382EC69}"/>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35785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70CC-7E46-E890-20A3-0F7C7D472D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25973-0B1D-6BF4-3F06-5623F2186E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0A069-ACEE-FA33-5A0A-BBD245FA8A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482EBC-FC26-49D7-15BC-630E4BFC7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F7CAE-A686-CE29-FE28-AD7286F5D8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F2692-EDA3-E142-788E-DA635454F297}"/>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8" name="Footer Placeholder 7">
            <a:extLst>
              <a:ext uri="{FF2B5EF4-FFF2-40B4-BE49-F238E27FC236}">
                <a16:creationId xmlns:a16="http://schemas.microsoft.com/office/drawing/2014/main" id="{A881C0AD-0FD6-A0ED-D468-0178593BD9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3C7668-481C-401D-0956-CE770888350A}"/>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580860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A157-B680-931F-524B-FA4B657565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0F4DD2-4E6C-5624-850A-4972F3805A85}"/>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4" name="Footer Placeholder 3">
            <a:extLst>
              <a:ext uri="{FF2B5EF4-FFF2-40B4-BE49-F238E27FC236}">
                <a16:creationId xmlns:a16="http://schemas.microsoft.com/office/drawing/2014/main" id="{97F45E67-94EB-257E-553D-247DF2E8A3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1C95A5-DCD4-472C-FE63-6C68A7731213}"/>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1798351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279078-B413-B9B6-427F-E4CF6FF38560}"/>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3" name="Footer Placeholder 2">
            <a:extLst>
              <a:ext uri="{FF2B5EF4-FFF2-40B4-BE49-F238E27FC236}">
                <a16:creationId xmlns:a16="http://schemas.microsoft.com/office/drawing/2014/main" id="{63F93776-8E9E-3F24-48CC-2A60ADF30D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CB1F1C-F195-2DA3-B34A-9F6F085478D7}"/>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68569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225C-EF3D-5277-36B9-C399B28C5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A24B5F-8230-9B26-EA8D-F15C1BB0E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E6B3D6-53FF-A23B-7FD0-DDD34FB36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C4CA8-5FA3-8BCA-A722-7EC2F56023CB}"/>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6" name="Footer Placeholder 5">
            <a:extLst>
              <a:ext uri="{FF2B5EF4-FFF2-40B4-BE49-F238E27FC236}">
                <a16:creationId xmlns:a16="http://schemas.microsoft.com/office/drawing/2014/main" id="{AA1CCF69-323D-626C-6F07-512EC5E5A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E8B33-DFC2-6371-7CFF-3F187A6CD85E}"/>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22180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461D-8AD7-DB20-2AD9-D99E621AA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AB921F-338B-3FE7-A4DB-1BFEF7728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81922C-4594-13EC-FC11-BE3E73A1D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D0FD9-F1F1-E5BF-8A24-10ECCB7C2D18}"/>
              </a:ext>
            </a:extLst>
          </p:cNvPr>
          <p:cNvSpPr>
            <a:spLocks noGrp="1"/>
          </p:cNvSpPr>
          <p:nvPr>
            <p:ph type="dt" sz="half" idx="10"/>
          </p:nvPr>
        </p:nvSpPr>
        <p:spPr/>
        <p:txBody>
          <a:bodyPr/>
          <a:lstStyle/>
          <a:p>
            <a:fld id="{AFADFD87-CF30-4E93-92A4-8182FEC69076}" type="datetimeFigureOut">
              <a:rPr lang="en-US" smtClean="0"/>
              <a:t>9/15/25</a:t>
            </a:fld>
            <a:endParaRPr lang="en-US"/>
          </a:p>
        </p:txBody>
      </p:sp>
      <p:sp>
        <p:nvSpPr>
          <p:cNvPr id="6" name="Footer Placeholder 5">
            <a:extLst>
              <a:ext uri="{FF2B5EF4-FFF2-40B4-BE49-F238E27FC236}">
                <a16:creationId xmlns:a16="http://schemas.microsoft.com/office/drawing/2014/main" id="{27CF1BD0-BAC9-E427-548B-0FAA6C186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6B1DB-25F9-B678-3045-5B18F3A3F70E}"/>
              </a:ext>
            </a:extLst>
          </p:cNvPr>
          <p:cNvSpPr>
            <a:spLocks noGrp="1"/>
          </p:cNvSpPr>
          <p:nvPr>
            <p:ph type="sldNum" sz="quarter" idx="12"/>
          </p:nvPr>
        </p:nvSpPr>
        <p:spPr/>
        <p:txBody>
          <a:bodyPr/>
          <a:lstStyle/>
          <a:p>
            <a:fld id="{A457FDC7-C0CB-4897-9F4A-46AF0D44A77E}" type="slidenum">
              <a:rPr lang="en-US" smtClean="0"/>
              <a:t>‹#›</a:t>
            </a:fld>
            <a:endParaRPr lang="en-US"/>
          </a:p>
        </p:txBody>
      </p:sp>
    </p:spTree>
    <p:extLst>
      <p:ext uri="{BB962C8B-B14F-4D97-AF65-F5344CB8AC3E}">
        <p14:creationId xmlns:p14="http://schemas.microsoft.com/office/powerpoint/2010/main" val="690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6D985F-1B31-52B5-A679-6C143270B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62683B-919F-3E42-D8EF-374A6A80C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5B277-B3B9-9160-CF85-786CF9CBD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ADFD87-CF30-4E93-92A4-8182FEC69076}" type="datetimeFigureOut">
              <a:rPr lang="en-US" smtClean="0"/>
              <a:t>9/15/25</a:t>
            </a:fld>
            <a:endParaRPr lang="en-US"/>
          </a:p>
        </p:txBody>
      </p:sp>
      <p:sp>
        <p:nvSpPr>
          <p:cNvPr id="5" name="Footer Placeholder 4">
            <a:extLst>
              <a:ext uri="{FF2B5EF4-FFF2-40B4-BE49-F238E27FC236}">
                <a16:creationId xmlns:a16="http://schemas.microsoft.com/office/drawing/2014/main" id="{D87CDAB6-842D-28D3-9507-63CCFF740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C1BE31-0030-DC4E-25EF-C737CE5BF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57FDC7-C0CB-4897-9F4A-46AF0D44A77E}" type="slidenum">
              <a:rPr lang="en-US" smtClean="0"/>
              <a:t>‹#›</a:t>
            </a:fld>
            <a:endParaRPr lang="en-US"/>
          </a:p>
        </p:txBody>
      </p:sp>
    </p:spTree>
    <p:extLst>
      <p:ext uri="{BB962C8B-B14F-4D97-AF65-F5344CB8AC3E}">
        <p14:creationId xmlns:p14="http://schemas.microsoft.com/office/powerpoint/2010/main" val="947331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62B70-ECB4-5F76-457A-F026793F4D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708E1-600D-A46E-94EB-ECBDE6D4B0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821EF-AE01-5C9A-1F6F-2638E6D55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AE85F8-1EEE-4F88-9072-68D199BEEADC}" type="datetimeFigureOut">
              <a:rPr lang="en-US" smtClean="0"/>
              <a:t>9/15/25</a:t>
            </a:fld>
            <a:endParaRPr lang="en-US"/>
          </a:p>
        </p:txBody>
      </p:sp>
      <p:sp>
        <p:nvSpPr>
          <p:cNvPr id="5" name="Footer Placeholder 4">
            <a:extLst>
              <a:ext uri="{FF2B5EF4-FFF2-40B4-BE49-F238E27FC236}">
                <a16:creationId xmlns:a16="http://schemas.microsoft.com/office/drawing/2014/main" id="{85C819C5-B099-6E87-2AD1-A83FE20A29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000D7F-E30B-EEA2-ACF9-43597E2F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95DC95-BEEC-49DC-B443-AC65897B040F}" type="slidenum">
              <a:rPr lang="en-US" smtClean="0"/>
              <a:t>‹#›</a:t>
            </a:fld>
            <a:endParaRPr lang="en-US"/>
          </a:p>
        </p:txBody>
      </p:sp>
    </p:spTree>
    <p:extLst>
      <p:ext uri="{BB962C8B-B14F-4D97-AF65-F5344CB8AC3E}">
        <p14:creationId xmlns:p14="http://schemas.microsoft.com/office/powerpoint/2010/main" val="2097916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2C6665BD-C7A4-FEFB-13FE-DA486A198B13}"/>
            </a:ext>
          </a:extLst>
        </p:cNvPr>
        <p:cNvGrpSpPr/>
        <p:nvPr/>
      </p:nvGrpSpPr>
      <p:grpSpPr>
        <a:xfrm>
          <a:off x="0" y="0"/>
          <a:ext cx="0" cy="0"/>
          <a:chOff x="0" y="0"/>
          <a:chExt cx="0" cy="0"/>
        </a:xfrm>
      </p:grpSpPr>
      <p:sp>
        <p:nvSpPr>
          <p:cNvPr id="93" name="Shape 93">
            <a:extLst>
              <a:ext uri="{FF2B5EF4-FFF2-40B4-BE49-F238E27FC236}">
                <a16:creationId xmlns:a16="http://schemas.microsoft.com/office/drawing/2014/main" id="{17F4F601-5E1E-1B65-6D1E-B6A9E97E9E4C}"/>
              </a:ext>
            </a:extLst>
          </p:cNvPr>
          <p:cNvSpPr txBox="1">
            <a:spLocks noGrp="1"/>
          </p:cNvSpPr>
          <p:nvPr>
            <p:ph type="title"/>
          </p:nvPr>
        </p:nvSpPr>
        <p:spPr>
          <a:xfrm>
            <a:off x="3211679" y="1438276"/>
            <a:ext cx="8332622" cy="3969543"/>
          </a:xfrm>
          <a:prstGeom prst="rect">
            <a:avLst/>
          </a:prstGeom>
        </p:spPr>
        <p:txBody>
          <a:bodyPr vert="horz" wrap="square" lIns="116076" tIns="116076" rIns="116076" bIns="116076" rtlCol="0" anchor="b" anchorCtr="0">
            <a:noAutofit/>
          </a:bodyPr>
          <a:lstStyle/>
          <a:p>
            <a:r>
              <a:rPr lang="en-US" sz="3600" dirty="0">
                <a:solidFill>
                  <a:srgbClr val="FFFFFF"/>
                </a:solidFill>
                <a:ea typeface="+mn-ea"/>
                <a:cs typeface="+mn-cs"/>
              </a:rPr>
              <a:t>BREAD-IGC virtual PhD course on social protection 2025</a:t>
            </a:r>
            <a:br>
              <a:rPr lang="en-US" sz="3600" b="0" dirty="0">
                <a:solidFill>
                  <a:srgbClr val="FFFFFF"/>
                </a:solidFill>
                <a:ea typeface="+mn-ea"/>
                <a:cs typeface="+mn-cs"/>
              </a:rPr>
            </a:br>
            <a:br>
              <a:rPr lang="en-US" sz="1100" b="0" dirty="0">
                <a:solidFill>
                  <a:srgbClr val="FFFFFF"/>
                </a:solidFill>
                <a:ea typeface="+mn-ea"/>
                <a:cs typeface="+mn-cs"/>
              </a:rPr>
            </a:br>
            <a:br>
              <a:rPr lang="en-US" sz="1100" b="0" dirty="0">
                <a:solidFill>
                  <a:srgbClr val="FFFFFF"/>
                </a:solidFill>
                <a:ea typeface="+mn-ea"/>
                <a:cs typeface="+mn-cs"/>
              </a:rPr>
            </a:br>
            <a:r>
              <a:rPr lang="en-US" sz="2400" dirty="0"/>
              <a:t>Rema Hanna, Harvard Kennedy School</a:t>
            </a:r>
            <a:br>
              <a:rPr lang="en-US" sz="2400" dirty="0"/>
            </a:br>
            <a:r>
              <a:rPr lang="en-US" sz="2400" dirty="0"/>
              <a:t>Ben Olken, MIT </a:t>
            </a:r>
            <a:endParaRPr lang="en-US" sz="1500" b="0" dirty="0">
              <a:solidFill>
                <a:srgbClr val="FFFFFF"/>
              </a:solidFill>
              <a:ea typeface="+mn-ea"/>
              <a:cs typeface="+mn-cs"/>
            </a:endParaRPr>
          </a:p>
        </p:txBody>
      </p:sp>
    </p:spTree>
    <p:extLst>
      <p:ext uri="{BB962C8B-B14F-4D97-AF65-F5344CB8AC3E}">
        <p14:creationId xmlns:p14="http://schemas.microsoft.com/office/powerpoint/2010/main" val="280851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ld wrinkled hands with some coins">
            <a:extLst>
              <a:ext uri="{FF2B5EF4-FFF2-40B4-BE49-F238E27FC236}">
                <a16:creationId xmlns:a16="http://schemas.microsoft.com/office/drawing/2014/main" id="{819DF318-41D1-0FDA-B708-8E6D0FF20636}"/>
              </a:ext>
            </a:extLst>
          </p:cNvPr>
          <p:cNvPicPr>
            <a:picLocks noChangeAspect="1"/>
          </p:cNvPicPr>
          <p:nvPr/>
        </p:nvPicPr>
        <p:blipFill>
          <a:blip r:embed="rId2"/>
          <a:srcRect l="13213" r="34128"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FB504-AE1B-28DA-00E5-A677431716F4}"/>
              </a:ext>
            </a:extLst>
          </p:cNvPr>
          <p:cNvSpPr>
            <a:spLocks noGrp="1"/>
          </p:cNvSpPr>
          <p:nvPr>
            <p:ph type="title"/>
          </p:nvPr>
        </p:nvSpPr>
        <p:spPr>
          <a:xfrm>
            <a:off x="5791200" y="917315"/>
            <a:ext cx="5789085" cy="1559301"/>
          </a:xfrm>
        </p:spPr>
        <p:txBody>
          <a:bodyPr>
            <a:normAutofit/>
          </a:bodyPr>
          <a:lstStyle/>
          <a:p>
            <a:r>
              <a:rPr lang="en-US" sz="3400" dirty="0"/>
              <a:t>Social Protection is important</a:t>
            </a:r>
          </a:p>
        </p:txBody>
      </p:sp>
      <p:sp>
        <p:nvSpPr>
          <p:cNvPr id="3" name="Content Placeholder 2">
            <a:extLst>
              <a:ext uri="{FF2B5EF4-FFF2-40B4-BE49-F238E27FC236}">
                <a16:creationId xmlns:a16="http://schemas.microsoft.com/office/drawing/2014/main" id="{BB167CCA-9134-5CD7-287A-39C1284E358B}"/>
              </a:ext>
            </a:extLst>
          </p:cNvPr>
          <p:cNvSpPr>
            <a:spLocks noGrp="1"/>
          </p:cNvSpPr>
          <p:nvPr>
            <p:ph idx="1"/>
          </p:nvPr>
        </p:nvSpPr>
        <p:spPr>
          <a:xfrm>
            <a:off x="5627913" y="2887627"/>
            <a:ext cx="6400800" cy="3687343"/>
          </a:xfrm>
        </p:spPr>
        <p:txBody>
          <a:bodyPr anchor="ctr">
            <a:noAutofit/>
          </a:bodyPr>
          <a:lstStyle/>
          <a:p>
            <a:pPr>
              <a:spcBef>
                <a:spcPts val="0"/>
              </a:spcBef>
            </a:pPr>
            <a:r>
              <a:rPr lang="en-US" sz="2200" b="1" dirty="0"/>
              <a:t>Cash transfers and food support programs</a:t>
            </a:r>
            <a:r>
              <a:rPr lang="en-US" sz="2200" dirty="0"/>
              <a:t> help people meet their basic needs</a:t>
            </a:r>
          </a:p>
          <a:p>
            <a:pPr>
              <a:spcBef>
                <a:spcPts val="0"/>
              </a:spcBef>
            </a:pPr>
            <a:endParaRPr lang="en-US" sz="1000" dirty="0"/>
          </a:p>
          <a:p>
            <a:pPr>
              <a:spcBef>
                <a:spcPts val="0"/>
              </a:spcBef>
            </a:pPr>
            <a:r>
              <a:rPr lang="en-US" sz="2200" b="1" dirty="0"/>
              <a:t>Conditional cash transfers</a:t>
            </a:r>
            <a:r>
              <a:rPr lang="en-US" sz="2200" dirty="0"/>
              <a:t> can invest in the health and education of children, supporting the current generation while also reducing the transmission of intergenerational poverty</a:t>
            </a:r>
          </a:p>
          <a:p>
            <a:pPr>
              <a:spcBef>
                <a:spcPts val="0"/>
              </a:spcBef>
            </a:pPr>
            <a:endParaRPr lang="en-US" sz="1000" b="1" dirty="0"/>
          </a:p>
          <a:p>
            <a:pPr>
              <a:spcBef>
                <a:spcPts val="0"/>
              </a:spcBef>
            </a:pPr>
            <a:r>
              <a:rPr lang="en-US" sz="2200" b="1" dirty="0"/>
              <a:t>Pensions</a:t>
            </a:r>
            <a:r>
              <a:rPr lang="en-US" sz="2200" dirty="0"/>
              <a:t> can help the elderly from falling into poverty</a:t>
            </a:r>
          </a:p>
          <a:p>
            <a:pPr>
              <a:spcBef>
                <a:spcPts val="0"/>
              </a:spcBef>
            </a:pPr>
            <a:endParaRPr lang="en-US" sz="1000" b="1" dirty="0"/>
          </a:p>
          <a:p>
            <a:pPr>
              <a:spcBef>
                <a:spcPts val="0"/>
              </a:spcBef>
            </a:pPr>
            <a:r>
              <a:rPr lang="en-US" sz="2200" b="1" dirty="0"/>
              <a:t>Health insurance </a:t>
            </a:r>
            <a:r>
              <a:rPr lang="en-US" sz="2200" dirty="0"/>
              <a:t>can help people get necessary health care, while also helping to ensure that a health emergency does not drive someone into debt or poverty</a:t>
            </a:r>
          </a:p>
          <a:p>
            <a:endParaRPr lang="en-US" sz="2400" dirty="0"/>
          </a:p>
        </p:txBody>
      </p:sp>
    </p:spTree>
    <p:extLst>
      <p:ext uri="{BB962C8B-B14F-4D97-AF65-F5344CB8AC3E}">
        <p14:creationId xmlns:p14="http://schemas.microsoft.com/office/powerpoint/2010/main" val="299808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825C-4636-6C6C-70A6-8DA9C2667ACE}"/>
              </a:ext>
            </a:extLst>
          </p:cNvPr>
          <p:cNvSpPr>
            <a:spLocks noGrp="1"/>
          </p:cNvSpPr>
          <p:nvPr>
            <p:ph type="title"/>
          </p:nvPr>
        </p:nvSpPr>
        <p:spPr/>
        <p:txBody>
          <a:bodyPr/>
          <a:lstStyle/>
          <a:p>
            <a:r>
              <a:rPr lang="en-US" dirty="0"/>
              <a:t>How pervasive is it?</a:t>
            </a:r>
          </a:p>
        </p:txBody>
      </p:sp>
      <p:sp>
        <p:nvSpPr>
          <p:cNvPr id="3" name="Content Placeholder 2">
            <a:extLst>
              <a:ext uri="{FF2B5EF4-FFF2-40B4-BE49-F238E27FC236}">
                <a16:creationId xmlns:a16="http://schemas.microsoft.com/office/drawing/2014/main" id="{D38D10FA-88E4-06B1-F0A4-046ECE96E539}"/>
              </a:ext>
            </a:extLst>
          </p:cNvPr>
          <p:cNvSpPr>
            <a:spLocks noGrp="1"/>
          </p:cNvSpPr>
          <p:nvPr>
            <p:ph idx="1"/>
          </p:nvPr>
        </p:nvSpPr>
        <p:spPr/>
        <p:txBody>
          <a:bodyPr/>
          <a:lstStyle/>
          <a:p>
            <a:r>
              <a:rPr lang="en-US" dirty="0"/>
              <a:t>Over 2.5 billion people covered by at least one type of social protection program</a:t>
            </a:r>
          </a:p>
          <a:p>
            <a:endParaRPr lang="en-US" sz="1000" dirty="0"/>
          </a:p>
          <a:p>
            <a:r>
              <a:rPr lang="en-US" dirty="0"/>
              <a:t>Some type of cash transfer for the poor in more than 120 countries</a:t>
            </a:r>
          </a:p>
          <a:p>
            <a:endParaRPr lang="en-US" sz="1000" dirty="0"/>
          </a:p>
          <a:p>
            <a:r>
              <a:rPr lang="en-US" dirty="0"/>
              <a:t>Some type of social pension program in more than 70 countries</a:t>
            </a:r>
          </a:p>
        </p:txBody>
      </p:sp>
    </p:spTree>
    <p:extLst>
      <p:ext uri="{BB962C8B-B14F-4D97-AF65-F5344CB8AC3E}">
        <p14:creationId xmlns:p14="http://schemas.microsoft.com/office/powerpoint/2010/main" val="2225706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4EE5B-DAC7-8792-3866-4702D909E4F1}"/>
              </a:ext>
            </a:extLst>
          </p:cNvPr>
          <p:cNvSpPr>
            <a:spLocks noGrp="1"/>
          </p:cNvSpPr>
          <p:nvPr>
            <p:ph type="title"/>
          </p:nvPr>
        </p:nvSpPr>
        <p:spPr/>
        <p:txBody>
          <a:bodyPr/>
          <a:lstStyle/>
          <a:p>
            <a:r>
              <a:rPr lang="en-US" dirty="0"/>
              <a:t>Research Explosion in Recent Years</a:t>
            </a:r>
          </a:p>
        </p:txBody>
      </p:sp>
      <p:sp>
        <p:nvSpPr>
          <p:cNvPr id="3" name="Content Placeholder 2">
            <a:extLst>
              <a:ext uri="{FF2B5EF4-FFF2-40B4-BE49-F238E27FC236}">
                <a16:creationId xmlns:a16="http://schemas.microsoft.com/office/drawing/2014/main" id="{9C9253AC-6541-9C03-7CE6-859140FC5CCA}"/>
              </a:ext>
            </a:extLst>
          </p:cNvPr>
          <p:cNvSpPr>
            <a:spLocks noGrp="1"/>
          </p:cNvSpPr>
          <p:nvPr>
            <p:ph idx="1"/>
          </p:nvPr>
        </p:nvSpPr>
        <p:spPr/>
        <p:txBody>
          <a:bodyPr/>
          <a:lstStyle/>
          <a:p>
            <a:r>
              <a:rPr lang="en-US" dirty="0"/>
              <a:t>Banerjee et al (2024) JEL reviewed over 300 papers</a:t>
            </a:r>
          </a:p>
          <a:p>
            <a:endParaRPr lang="en-US" sz="1000" dirty="0"/>
          </a:p>
          <a:p>
            <a:r>
              <a:rPr lang="en-US" dirty="0"/>
              <a:t>Crosta et al (2025) meta-review of cash transfers alone included 115 papers</a:t>
            </a:r>
          </a:p>
          <a:p>
            <a:endParaRPr lang="en-US" sz="1000" dirty="0"/>
          </a:p>
          <a:p>
            <a:r>
              <a:rPr lang="en-US" dirty="0"/>
              <a:t>Over 1000+ citations in the Handbook of Social Protection, forthcoming in 2026</a:t>
            </a:r>
          </a:p>
        </p:txBody>
      </p:sp>
    </p:spTree>
    <p:extLst>
      <p:ext uri="{BB962C8B-B14F-4D97-AF65-F5344CB8AC3E}">
        <p14:creationId xmlns:p14="http://schemas.microsoft.com/office/powerpoint/2010/main" val="185460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3F5EF-6717-895A-A342-280848AE933C}"/>
              </a:ext>
            </a:extLst>
          </p:cNvPr>
          <p:cNvSpPr>
            <a:spLocks noGrp="1"/>
          </p:cNvSpPr>
          <p:nvPr>
            <p:ph idx="1"/>
          </p:nvPr>
        </p:nvSpPr>
        <p:spPr>
          <a:xfrm>
            <a:off x="838200" y="2130425"/>
            <a:ext cx="10515600" cy="4351338"/>
          </a:xfrm>
        </p:spPr>
        <p:txBody>
          <a:bodyPr/>
          <a:lstStyle/>
          <a:p>
            <a:pPr marL="0" indent="0" algn="ctr">
              <a:buNone/>
            </a:pPr>
            <a:r>
              <a:rPr lang="en-US" sz="4800" dirty="0"/>
              <a:t>Politically contentious, driven in part by a series of myths</a:t>
            </a:r>
          </a:p>
          <a:p>
            <a:endParaRPr lang="en-US" dirty="0"/>
          </a:p>
        </p:txBody>
      </p:sp>
    </p:spTree>
    <p:extLst>
      <p:ext uri="{BB962C8B-B14F-4D97-AF65-F5344CB8AC3E}">
        <p14:creationId xmlns:p14="http://schemas.microsoft.com/office/powerpoint/2010/main" val="85646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FDBC85-61AD-8933-3B8D-2869988F43D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FD1637-24B6-A824-D6D7-C43EA6501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3734C64-AF04-0BE1-FF39-B8A4510BC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258904C-A635-9BB5-15CF-16E51105A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CE5EBE-59E5-90FF-B601-81EEC2D98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EA57E2-C080-160A-2E15-1C22338E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D6162BC-43D1-5B9E-166A-88C958144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132AA-E234-1D0B-E776-780711304E10}"/>
              </a:ext>
            </a:extLst>
          </p:cNvPr>
          <p:cNvSpPr>
            <a:spLocks noGrp="1"/>
          </p:cNvSpPr>
          <p:nvPr>
            <p:ph type="title"/>
          </p:nvPr>
        </p:nvSpPr>
        <p:spPr>
          <a:xfrm>
            <a:off x="1043631" y="809898"/>
            <a:ext cx="10173010" cy="1554480"/>
          </a:xfrm>
        </p:spPr>
        <p:txBody>
          <a:bodyPr anchor="ctr">
            <a:normAutofit/>
          </a:bodyPr>
          <a:lstStyle/>
          <a:p>
            <a:r>
              <a:rPr lang="en-US" sz="4800" dirty="0"/>
              <a:t>Myth #1: Programs Create Negative Incentives </a:t>
            </a:r>
          </a:p>
        </p:txBody>
      </p:sp>
      <p:cxnSp>
        <p:nvCxnSpPr>
          <p:cNvPr id="18" name="Straight Connector 17">
            <a:extLst>
              <a:ext uri="{FF2B5EF4-FFF2-40B4-BE49-F238E27FC236}">
                <a16:creationId xmlns:a16="http://schemas.microsoft.com/office/drawing/2014/main" id="{EBDD7FF8-5D21-CE4F-4F1B-74730A470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70A974B-9BAC-4EF1-1888-EFB83A018975}"/>
              </a:ext>
            </a:extLst>
          </p:cNvPr>
          <p:cNvGraphicFramePr>
            <a:graphicFrameLocks noGrp="1"/>
          </p:cNvGraphicFramePr>
          <p:nvPr>
            <p:ph idx="1"/>
            <p:extLst>
              <p:ext uri="{D42A27DB-BD31-4B8C-83A1-F6EECF244321}">
                <p14:modId xmlns:p14="http://schemas.microsoft.com/office/powerpoint/2010/main" val="223311816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14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B8396A-B4AA-4745-8AB5-D2A4C1D03991}"/>
              </a:ext>
            </a:extLst>
          </p:cNvPr>
          <p:cNvPicPr>
            <a:picLocks noChangeAspect="1"/>
          </p:cNvPicPr>
          <p:nvPr/>
        </p:nvPicPr>
        <p:blipFill>
          <a:blip r:embed="rId3"/>
          <a:stretch>
            <a:fillRect/>
          </a:stretch>
        </p:blipFill>
        <p:spPr>
          <a:xfrm>
            <a:off x="1135988" y="114300"/>
            <a:ext cx="9883378" cy="6858000"/>
          </a:xfrm>
          <a:prstGeom prst="rect">
            <a:avLst/>
          </a:prstGeom>
        </p:spPr>
      </p:pic>
      <p:sp>
        <p:nvSpPr>
          <p:cNvPr id="6" name="Oval 5">
            <a:extLst>
              <a:ext uri="{FF2B5EF4-FFF2-40B4-BE49-F238E27FC236}">
                <a16:creationId xmlns:a16="http://schemas.microsoft.com/office/drawing/2014/main" id="{D474499B-A6A4-25C0-DAF4-DC687791A280}"/>
              </a:ext>
            </a:extLst>
          </p:cNvPr>
          <p:cNvSpPr/>
          <p:nvPr/>
        </p:nvSpPr>
        <p:spPr>
          <a:xfrm>
            <a:off x="993622" y="3814233"/>
            <a:ext cx="9318172" cy="7148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DD27178-2A3E-D29E-0554-56ECC859AFDD}"/>
              </a:ext>
            </a:extLst>
          </p:cNvPr>
          <p:cNvSpPr/>
          <p:nvPr/>
        </p:nvSpPr>
        <p:spPr>
          <a:xfrm>
            <a:off x="993622" y="4529064"/>
            <a:ext cx="7903029" cy="6519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00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6"/>
          <p:cNvSpPr txBox="1">
            <a:spLocks noGrp="1"/>
          </p:cNvSpPr>
          <p:nvPr>
            <p:ph type="title"/>
          </p:nvPr>
        </p:nvSpPr>
        <p:spPr>
          <a:xfrm>
            <a:off x="822960" y="274320"/>
            <a:ext cx="10515600" cy="8995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b="0" dirty="0"/>
              <a:t>No evidence of dis-incentive effects for work</a:t>
            </a:r>
            <a:endParaRPr b="0" dirty="0"/>
          </a:p>
        </p:txBody>
      </p:sp>
      <p:pic>
        <p:nvPicPr>
          <p:cNvPr id="3" name="Picture 2">
            <a:extLst>
              <a:ext uri="{FF2B5EF4-FFF2-40B4-BE49-F238E27FC236}">
                <a16:creationId xmlns:a16="http://schemas.microsoft.com/office/drawing/2014/main" id="{0A510777-2541-4BC7-BBA7-9B0A8510BBAD}"/>
              </a:ext>
            </a:extLst>
          </p:cNvPr>
          <p:cNvPicPr>
            <a:picLocks noChangeAspect="1"/>
          </p:cNvPicPr>
          <p:nvPr/>
        </p:nvPicPr>
        <p:blipFill>
          <a:blip r:embed="rId3"/>
          <a:stretch>
            <a:fillRect/>
          </a:stretch>
        </p:blipFill>
        <p:spPr>
          <a:xfrm>
            <a:off x="1856578" y="989522"/>
            <a:ext cx="8107851" cy="5473700"/>
          </a:xfrm>
          <a:prstGeom prst="rect">
            <a:avLst/>
          </a:prstGeom>
        </p:spPr>
      </p:pic>
      <p:sp>
        <p:nvSpPr>
          <p:cNvPr id="579" name="Google Shape;579;p26"/>
          <p:cNvSpPr txBox="1"/>
          <p:nvPr/>
        </p:nvSpPr>
        <p:spPr>
          <a:xfrm>
            <a:off x="822960" y="6380475"/>
            <a:ext cx="6854190" cy="304805"/>
          </a:xfrm>
          <a:prstGeom prst="rect">
            <a:avLst/>
          </a:prstGeom>
          <a:solidFill>
            <a:srgbClr val="000000">
              <a:alpha val="4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Banerjee, Hanna, </a:t>
            </a:r>
            <a:r>
              <a:rPr lang="en-US" sz="1300" dirty="0" err="1">
                <a:solidFill>
                  <a:srgbClr val="FFFFFF"/>
                </a:solidFill>
                <a:latin typeface="Calibri"/>
                <a:ea typeface="Calibri"/>
                <a:cs typeface="Calibri"/>
                <a:sym typeface="Calibri"/>
              </a:rPr>
              <a:t>Kreindler</a:t>
            </a:r>
            <a:r>
              <a:rPr lang="en-US" sz="1300" dirty="0">
                <a:solidFill>
                  <a:srgbClr val="FFFFFF"/>
                </a:solidFill>
                <a:latin typeface="Calibri"/>
                <a:ea typeface="Calibri"/>
                <a:cs typeface="Calibri"/>
                <a:sym typeface="Calibri"/>
              </a:rPr>
              <a:t>, Olken (2017)</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9D6D-297A-4FF9-539D-97E13177D9BF}"/>
              </a:ext>
            </a:extLst>
          </p:cNvPr>
          <p:cNvSpPr>
            <a:spLocks noGrp="1"/>
          </p:cNvSpPr>
          <p:nvPr>
            <p:ph type="title"/>
          </p:nvPr>
        </p:nvSpPr>
        <p:spPr>
          <a:xfrm>
            <a:off x="761803" y="350196"/>
            <a:ext cx="4646904" cy="1624520"/>
          </a:xfrm>
        </p:spPr>
        <p:txBody>
          <a:bodyPr anchor="ctr">
            <a:normAutofit/>
          </a:bodyPr>
          <a:lstStyle/>
          <a:p>
            <a:r>
              <a:rPr lang="en-US" sz="3100"/>
              <a:t>Emerging evidence that some of these programs can even boost productivity</a:t>
            </a:r>
          </a:p>
        </p:txBody>
      </p:sp>
      <p:sp>
        <p:nvSpPr>
          <p:cNvPr id="12" name="Content Placeholder 2">
            <a:extLst>
              <a:ext uri="{FF2B5EF4-FFF2-40B4-BE49-F238E27FC236}">
                <a16:creationId xmlns:a16="http://schemas.microsoft.com/office/drawing/2014/main" id="{C72D3382-3F8F-E4F9-FECC-62685EB4F3E0}"/>
              </a:ext>
            </a:extLst>
          </p:cNvPr>
          <p:cNvSpPr>
            <a:spLocks noGrp="1"/>
          </p:cNvSpPr>
          <p:nvPr>
            <p:ph idx="1"/>
          </p:nvPr>
        </p:nvSpPr>
        <p:spPr>
          <a:xfrm>
            <a:off x="761802" y="2743200"/>
            <a:ext cx="4870902" cy="3613149"/>
          </a:xfrm>
        </p:spPr>
        <p:txBody>
          <a:bodyPr anchor="ctr">
            <a:noAutofit/>
          </a:bodyPr>
          <a:lstStyle/>
          <a:p>
            <a:r>
              <a:rPr lang="en-US" sz="2400" dirty="0"/>
              <a:t>Increasing health and educational investments for kids (e.g., Barham, </a:t>
            </a:r>
            <a:r>
              <a:rPr lang="en-US" sz="2400" dirty="0" err="1"/>
              <a:t>Macours</a:t>
            </a:r>
            <a:r>
              <a:rPr lang="en-US" sz="2400" dirty="0"/>
              <a:t>, and Maluccio 2018; Araujo and </a:t>
            </a:r>
            <a:r>
              <a:rPr lang="en-US" sz="2400" dirty="0" err="1"/>
              <a:t>Macours</a:t>
            </a:r>
            <a:r>
              <a:rPr lang="en-US" sz="2400" dirty="0"/>
              <a:t> 2021; Parker and </a:t>
            </a:r>
            <a:r>
              <a:rPr lang="en-US" sz="2400" dirty="0" err="1"/>
              <a:t>Vogl</a:t>
            </a:r>
            <a:r>
              <a:rPr lang="en-US" sz="2400" dirty="0"/>
              <a:t> 2023) </a:t>
            </a:r>
          </a:p>
          <a:p>
            <a:r>
              <a:rPr lang="en-US" sz="2400" dirty="0"/>
              <a:t>Increasing investments in business or farms (e.g., Gertler, Martinez, and Rubio-Codina 2012; Bandiera et al. 2017; Banerjee et al. 2015)</a:t>
            </a:r>
          </a:p>
        </p:txBody>
      </p:sp>
      <p:pic>
        <p:nvPicPr>
          <p:cNvPr id="13" name="Picture 12" descr="Plants in a field">
            <a:extLst>
              <a:ext uri="{FF2B5EF4-FFF2-40B4-BE49-F238E27FC236}">
                <a16:creationId xmlns:a16="http://schemas.microsoft.com/office/drawing/2014/main" id="{888BD8F0-5FEC-66D3-3C69-936CBA8D6251}"/>
              </a:ext>
            </a:extLst>
          </p:cNvPr>
          <p:cNvPicPr>
            <a:picLocks noChangeAspect="1"/>
          </p:cNvPicPr>
          <p:nvPr/>
        </p:nvPicPr>
        <p:blipFill>
          <a:blip r:embed="rId2"/>
          <a:srcRect l="17209" r="23391" b="-2"/>
          <a:stretch>
            <a:fillRect/>
          </a:stretch>
        </p:blipFill>
        <p:spPr>
          <a:xfrm>
            <a:off x="6096000" y="1"/>
            <a:ext cx="6102825" cy="6858000"/>
          </a:xfrm>
          <a:prstGeom prst="rect">
            <a:avLst/>
          </a:prstGeom>
        </p:spPr>
      </p:pic>
    </p:spTree>
    <p:extLst>
      <p:ext uri="{BB962C8B-B14F-4D97-AF65-F5344CB8AC3E}">
        <p14:creationId xmlns:p14="http://schemas.microsoft.com/office/powerpoint/2010/main" val="234311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29136-02CB-2116-D060-AFC513E08BF1}"/>
              </a:ext>
            </a:extLst>
          </p:cNvPr>
          <p:cNvSpPr txBox="1">
            <a:spLocks/>
          </p:cNvSpPr>
          <p:nvPr/>
        </p:nvSpPr>
        <p:spPr>
          <a:xfrm>
            <a:off x="7282543" y="881743"/>
            <a:ext cx="4626427" cy="5295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“Big-push” programs provide a large asset transfer to the poorest Indian households. </a:t>
            </a:r>
          </a:p>
          <a:p>
            <a:r>
              <a:rPr lang="en-US" dirty="0"/>
              <a:t>Treatment effects persist 10 years out</a:t>
            </a:r>
          </a:p>
          <a:p>
            <a:r>
              <a:rPr lang="en-US" dirty="0"/>
              <a:t>One channel for persistence is that treated households take better advantage of opportunities to diversify into more wage employment, especially through migration.</a:t>
            </a:r>
          </a:p>
        </p:txBody>
      </p:sp>
      <p:pic>
        <p:nvPicPr>
          <p:cNvPr id="9" name="Picture 8">
            <a:extLst>
              <a:ext uri="{FF2B5EF4-FFF2-40B4-BE49-F238E27FC236}">
                <a16:creationId xmlns:a16="http://schemas.microsoft.com/office/drawing/2014/main" id="{8E183512-976F-4687-BE36-97BD3211BDAD}"/>
              </a:ext>
            </a:extLst>
          </p:cNvPr>
          <p:cNvPicPr>
            <a:picLocks noChangeAspect="1"/>
          </p:cNvPicPr>
          <p:nvPr/>
        </p:nvPicPr>
        <p:blipFill>
          <a:blip r:embed="rId3"/>
          <a:stretch>
            <a:fillRect/>
          </a:stretch>
        </p:blipFill>
        <p:spPr>
          <a:xfrm>
            <a:off x="619788" y="131233"/>
            <a:ext cx="4881824" cy="6858000"/>
          </a:xfrm>
          <a:prstGeom prst="rect">
            <a:avLst/>
          </a:prstGeom>
        </p:spPr>
      </p:pic>
      <p:sp>
        <p:nvSpPr>
          <p:cNvPr id="11" name="Google Shape;579;p26">
            <a:extLst>
              <a:ext uri="{FF2B5EF4-FFF2-40B4-BE49-F238E27FC236}">
                <a16:creationId xmlns:a16="http://schemas.microsoft.com/office/drawing/2014/main" id="{3BB1E835-B728-4BFD-9EA0-09C03A1CB8B3}"/>
              </a:ext>
            </a:extLst>
          </p:cNvPr>
          <p:cNvSpPr txBox="1"/>
          <p:nvPr/>
        </p:nvSpPr>
        <p:spPr>
          <a:xfrm>
            <a:off x="7162800" y="6329676"/>
            <a:ext cx="4777317" cy="304805"/>
          </a:xfrm>
          <a:prstGeom prst="rect">
            <a:avLst/>
          </a:prstGeom>
          <a:solidFill>
            <a:srgbClr val="000000">
              <a:alpha val="4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Banerjee, </a:t>
            </a:r>
            <a:r>
              <a:rPr lang="en-US" sz="1300" dirty="0" err="1">
                <a:solidFill>
                  <a:srgbClr val="FFFFFF"/>
                </a:solidFill>
                <a:latin typeface="Calibri"/>
                <a:ea typeface="Calibri"/>
                <a:cs typeface="Calibri"/>
                <a:sym typeface="Calibri"/>
              </a:rPr>
              <a:t>Duflo</a:t>
            </a:r>
            <a:r>
              <a:rPr lang="en-US" sz="1300" dirty="0">
                <a:solidFill>
                  <a:srgbClr val="FFFFFF"/>
                </a:solidFill>
                <a:latin typeface="Calibri"/>
                <a:ea typeface="Calibri"/>
                <a:cs typeface="Calibri"/>
                <a:sym typeface="Calibri"/>
              </a:rPr>
              <a:t>, and Sharma (2021)</a:t>
            </a:r>
            <a:endParaRPr dirty="0"/>
          </a:p>
        </p:txBody>
      </p:sp>
    </p:spTree>
    <p:extLst>
      <p:ext uri="{BB962C8B-B14F-4D97-AF65-F5344CB8AC3E}">
        <p14:creationId xmlns:p14="http://schemas.microsoft.com/office/powerpoint/2010/main" val="1345436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ADD4A-F5E5-B4BE-19F0-34DC809C1008}"/>
              </a:ext>
            </a:extLst>
          </p:cNvPr>
          <p:cNvSpPr>
            <a:spLocks noGrp="1"/>
          </p:cNvSpPr>
          <p:nvPr>
            <p:ph type="title"/>
          </p:nvPr>
        </p:nvSpPr>
        <p:spPr>
          <a:xfrm>
            <a:off x="1043631" y="809898"/>
            <a:ext cx="10173010" cy="1554480"/>
          </a:xfrm>
        </p:spPr>
        <p:txBody>
          <a:bodyPr anchor="ctr">
            <a:normAutofit/>
          </a:bodyPr>
          <a:lstStyle/>
          <a:p>
            <a:r>
              <a:rPr lang="en-US" sz="4800"/>
              <a:t>Myth #2: These programs are no longer necessary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90391AA-57D6-174B-E12D-5F24F22EC7B9}"/>
              </a:ext>
            </a:extLst>
          </p:cNvPr>
          <p:cNvGraphicFramePr>
            <a:graphicFrameLocks noGrp="1"/>
          </p:cNvGraphicFramePr>
          <p:nvPr>
            <p:ph idx="1"/>
            <p:extLst>
              <p:ext uri="{D42A27DB-BD31-4B8C-83A1-F6EECF244321}">
                <p14:modId xmlns:p14="http://schemas.microsoft.com/office/powerpoint/2010/main" val="96183618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B1DE3-D58C-C9B8-DCFB-AEB102BD179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Welcome to the course!</a:t>
            </a:r>
          </a:p>
        </p:txBody>
      </p:sp>
    </p:spTree>
    <p:extLst>
      <p:ext uri="{BB962C8B-B14F-4D97-AF65-F5344CB8AC3E}">
        <p14:creationId xmlns:p14="http://schemas.microsoft.com/office/powerpoint/2010/main" val="17073252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497821-BC02-BF38-548F-48BF0BA403A4}"/>
              </a:ext>
            </a:extLst>
          </p:cNvPr>
          <p:cNvPicPr>
            <a:picLocks noGrp="1" noChangeAspect="1"/>
          </p:cNvPicPr>
          <p:nvPr>
            <p:ph sz="half" idx="1"/>
          </p:nvPr>
        </p:nvPicPr>
        <p:blipFill>
          <a:blip r:embed="rId2"/>
          <a:stretch>
            <a:fillRect/>
          </a:stretch>
        </p:blipFill>
        <p:spPr>
          <a:xfrm>
            <a:off x="468084" y="1075531"/>
            <a:ext cx="7298795" cy="4706937"/>
          </a:xfrm>
        </p:spPr>
      </p:pic>
      <p:sp>
        <p:nvSpPr>
          <p:cNvPr id="8" name="Content Placeholder 7">
            <a:extLst>
              <a:ext uri="{FF2B5EF4-FFF2-40B4-BE49-F238E27FC236}">
                <a16:creationId xmlns:a16="http://schemas.microsoft.com/office/drawing/2014/main" id="{3B34A50E-ED9C-6A04-AA9F-389EAD84882C}"/>
              </a:ext>
            </a:extLst>
          </p:cNvPr>
          <p:cNvSpPr>
            <a:spLocks noGrp="1"/>
          </p:cNvSpPr>
          <p:nvPr>
            <p:ph sz="half" idx="2"/>
          </p:nvPr>
        </p:nvSpPr>
        <p:spPr>
          <a:xfrm>
            <a:off x="7766879" y="1075530"/>
            <a:ext cx="4044121" cy="5336155"/>
          </a:xfrm>
        </p:spPr>
        <p:txBody>
          <a:bodyPr>
            <a:normAutofit fontScale="92500" lnSpcReduction="10000"/>
          </a:bodyPr>
          <a:lstStyle/>
          <a:p>
            <a:r>
              <a:rPr lang="en-US" dirty="0"/>
              <a:t>We plot social insurance expenditures as a share of GDP </a:t>
            </a:r>
          </a:p>
          <a:p>
            <a:r>
              <a:rPr lang="en-US" dirty="0"/>
              <a:t>Clear upward slope: richer countries, in general, spend much more on social insurance than poorer countries </a:t>
            </a:r>
          </a:p>
          <a:p>
            <a:r>
              <a:rPr lang="en-US" dirty="0"/>
              <a:t>The 2015 line is uniformly above the 1995 line: even at a given income level, countries tend to be doing more social protection than before</a:t>
            </a:r>
          </a:p>
        </p:txBody>
      </p:sp>
      <p:sp>
        <p:nvSpPr>
          <p:cNvPr id="10" name="TextBox 9">
            <a:extLst>
              <a:ext uri="{FF2B5EF4-FFF2-40B4-BE49-F238E27FC236}">
                <a16:creationId xmlns:a16="http://schemas.microsoft.com/office/drawing/2014/main" id="{AE2894F3-A327-2124-B108-0081D9D3375B}"/>
              </a:ext>
            </a:extLst>
          </p:cNvPr>
          <p:cNvSpPr txBox="1"/>
          <p:nvPr/>
        </p:nvSpPr>
        <p:spPr>
          <a:xfrm>
            <a:off x="195943" y="6273578"/>
            <a:ext cx="6096000" cy="461665"/>
          </a:xfrm>
          <a:prstGeom prst="rect">
            <a:avLst/>
          </a:prstGeom>
          <a:noFill/>
        </p:spPr>
        <p:txBody>
          <a:bodyPr wrap="square">
            <a:spAutoFit/>
          </a:bodyPr>
          <a:lstStyle/>
          <a:p>
            <a:r>
              <a:rPr lang="en-US" sz="1200" dirty="0">
                <a:effectLst/>
                <a:latin typeface="Times New Roman" panose="02020603050405020304" pitchFamily="18" charset="0"/>
                <a:ea typeface="Aptos" panose="020B0004020202020204" pitchFamily="34" charset="0"/>
              </a:rPr>
              <a:t>Notes: This is an updated and expanded version of Chetty and Looney (2006), which plots these data for 1996.</a:t>
            </a:r>
            <a:endParaRPr lang="en-US" sz="1200" dirty="0"/>
          </a:p>
        </p:txBody>
      </p:sp>
    </p:spTree>
    <p:extLst>
      <p:ext uri="{BB962C8B-B14F-4D97-AF65-F5344CB8AC3E}">
        <p14:creationId xmlns:p14="http://schemas.microsoft.com/office/powerpoint/2010/main" val="346334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5D4C76-DC26-4527-AA8E-7072C32C1467}"/>
              </a:ext>
            </a:extLst>
          </p:cNvPr>
          <p:cNvPicPr>
            <a:picLocks noChangeAspect="1"/>
          </p:cNvPicPr>
          <p:nvPr/>
        </p:nvPicPr>
        <p:blipFill>
          <a:blip r:embed="rId2"/>
          <a:stretch>
            <a:fillRect/>
          </a:stretch>
        </p:blipFill>
        <p:spPr>
          <a:xfrm>
            <a:off x="294393" y="2270177"/>
            <a:ext cx="5339203" cy="3787356"/>
          </a:xfrm>
          <a:prstGeom prst="rect">
            <a:avLst/>
          </a:prstGeom>
        </p:spPr>
      </p:pic>
      <p:pic>
        <p:nvPicPr>
          <p:cNvPr id="8" name="Picture 7">
            <a:extLst>
              <a:ext uri="{FF2B5EF4-FFF2-40B4-BE49-F238E27FC236}">
                <a16:creationId xmlns:a16="http://schemas.microsoft.com/office/drawing/2014/main" id="{6B875608-251E-4164-9359-AC116C18299E}"/>
              </a:ext>
            </a:extLst>
          </p:cNvPr>
          <p:cNvPicPr>
            <a:picLocks noChangeAspect="1"/>
          </p:cNvPicPr>
          <p:nvPr/>
        </p:nvPicPr>
        <p:blipFill>
          <a:blip r:embed="rId3"/>
          <a:stretch>
            <a:fillRect/>
          </a:stretch>
        </p:blipFill>
        <p:spPr>
          <a:xfrm>
            <a:off x="5531688" y="2270177"/>
            <a:ext cx="5704092" cy="3916520"/>
          </a:xfrm>
          <a:prstGeom prst="rect">
            <a:avLst/>
          </a:prstGeom>
        </p:spPr>
      </p:pic>
      <p:sp>
        <p:nvSpPr>
          <p:cNvPr id="10" name="TextBox 9">
            <a:extLst>
              <a:ext uri="{FF2B5EF4-FFF2-40B4-BE49-F238E27FC236}">
                <a16:creationId xmlns:a16="http://schemas.microsoft.com/office/drawing/2014/main" id="{79CF6F9F-8A37-4F8C-B5FB-BAF887A56D77}"/>
              </a:ext>
            </a:extLst>
          </p:cNvPr>
          <p:cNvSpPr txBox="1"/>
          <p:nvPr/>
        </p:nvSpPr>
        <p:spPr>
          <a:xfrm>
            <a:off x="2060744" y="2199011"/>
            <a:ext cx="2026389"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Unconditional Cash Transfers</a:t>
            </a:r>
          </a:p>
        </p:txBody>
      </p:sp>
      <p:sp>
        <p:nvSpPr>
          <p:cNvPr id="11" name="TextBox 10">
            <a:extLst>
              <a:ext uri="{FF2B5EF4-FFF2-40B4-BE49-F238E27FC236}">
                <a16:creationId xmlns:a16="http://schemas.microsoft.com/office/drawing/2014/main" id="{7746627B-BE33-4B9E-9478-877BAA434478}"/>
              </a:ext>
            </a:extLst>
          </p:cNvPr>
          <p:cNvSpPr txBox="1"/>
          <p:nvPr/>
        </p:nvSpPr>
        <p:spPr>
          <a:xfrm>
            <a:off x="7485440" y="2199011"/>
            <a:ext cx="187250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Conditional Cash Transfers</a:t>
            </a:r>
          </a:p>
        </p:txBody>
      </p:sp>
      <p:sp>
        <p:nvSpPr>
          <p:cNvPr id="12" name="Google Shape;577;p26">
            <a:extLst>
              <a:ext uri="{FF2B5EF4-FFF2-40B4-BE49-F238E27FC236}">
                <a16:creationId xmlns:a16="http://schemas.microsoft.com/office/drawing/2014/main" id="{749B64B7-9AD5-454D-AABA-CF3093468387}"/>
              </a:ext>
            </a:extLst>
          </p:cNvPr>
          <p:cNvSpPr txBox="1">
            <a:spLocks noGrp="1"/>
          </p:cNvSpPr>
          <p:nvPr>
            <p:ph type="title"/>
          </p:nvPr>
        </p:nvSpPr>
        <p:spPr>
          <a:xfrm>
            <a:off x="822960" y="274320"/>
            <a:ext cx="10515600" cy="8995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000"/>
              <a:buFont typeface="Calibri"/>
              <a:buNone/>
            </a:pPr>
            <a:r>
              <a:rPr lang="en-US" b="0" dirty="0"/>
              <a:t>Increase social protections throughout income distribution and over time</a:t>
            </a:r>
            <a:endParaRPr b="0" dirty="0"/>
          </a:p>
        </p:txBody>
      </p:sp>
    </p:spTree>
    <p:extLst>
      <p:ext uri="{BB962C8B-B14F-4D97-AF65-F5344CB8AC3E}">
        <p14:creationId xmlns:p14="http://schemas.microsoft.com/office/powerpoint/2010/main" val="205585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48EB749-9751-CEB2-75B0-50A039F8D6FA}"/>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Important to note though….</a:t>
            </a:r>
          </a:p>
        </p:txBody>
      </p:sp>
      <p:sp>
        <p:nvSpPr>
          <p:cNvPr id="6" name="Content Placeholder 5">
            <a:extLst>
              <a:ext uri="{FF2B5EF4-FFF2-40B4-BE49-F238E27FC236}">
                <a16:creationId xmlns:a16="http://schemas.microsoft.com/office/drawing/2014/main" id="{9A4B61F0-FACE-76E4-3750-5B9BD751A64C}"/>
              </a:ext>
            </a:extLst>
          </p:cNvPr>
          <p:cNvSpPr>
            <a:spLocks noGrp="1"/>
          </p:cNvSpPr>
          <p:nvPr>
            <p:ph idx="1"/>
          </p:nvPr>
        </p:nvSpPr>
        <p:spPr>
          <a:xfrm>
            <a:off x="5926619" y="649480"/>
            <a:ext cx="6082501" cy="5546047"/>
          </a:xfrm>
        </p:spPr>
        <p:txBody>
          <a:bodyPr anchor="ctr">
            <a:noAutofit/>
          </a:bodyPr>
          <a:lstStyle/>
          <a:p>
            <a:r>
              <a:rPr lang="en-US" sz="2400" dirty="0"/>
              <a:t>The fact that these programs exist does not mean that they have sufficient budget to cover all of those who are in need</a:t>
            </a:r>
          </a:p>
          <a:p>
            <a:r>
              <a:rPr lang="en-US" sz="2400" dirty="0"/>
              <a:t>Some programs, such as Brazil’s Bolsa Familia conditional cash transfer, are enormous – Bolsa Familia in 2023 reached over 23 million families, or about 30 percent of the country (gov.br 2023). </a:t>
            </a:r>
          </a:p>
          <a:p>
            <a:r>
              <a:rPr lang="en-US" sz="2400" dirty="0"/>
              <a:t>Other programs are much smaller, such as Cote d’Ivoire’s Productive Social Safety Net project, which reaches less than half of 1 percent of the population (World Bank 2019).</a:t>
            </a:r>
          </a:p>
        </p:txBody>
      </p:sp>
    </p:spTree>
    <p:extLst>
      <p:ext uri="{BB962C8B-B14F-4D97-AF65-F5344CB8AC3E}">
        <p14:creationId xmlns:p14="http://schemas.microsoft.com/office/powerpoint/2010/main" val="202780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16FC2B-1975-F5EB-A99C-A242D927DE1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5B5C11-EC39-18CA-2403-EF90D8C2F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D039977-0DEC-BA6C-D23A-CAC4B86F82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7A155311-2985-B222-FC60-91779B5B9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43BB56-78D4-B43C-C960-8C9EFE5EC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915E7D-A180-8E61-6867-815476876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6E3B52CC-6B7F-DAC2-9311-5B22E99A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B5F6E-63F5-501C-19F0-F11FEB476279}"/>
              </a:ext>
            </a:extLst>
          </p:cNvPr>
          <p:cNvSpPr>
            <a:spLocks noGrp="1"/>
          </p:cNvSpPr>
          <p:nvPr>
            <p:ph type="title"/>
          </p:nvPr>
        </p:nvSpPr>
        <p:spPr>
          <a:xfrm>
            <a:off x="1043631" y="809898"/>
            <a:ext cx="10173010" cy="1554480"/>
          </a:xfrm>
        </p:spPr>
        <p:txBody>
          <a:bodyPr anchor="ctr">
            <a:normAutofit/>
          </a:bodyPr>
          <a:lstStyle/>
          <a:p>
            <a:r>
              <a:rPr lang="en-US" sz="4800" dirty="0"/>
              <a:t>Myth #3: These programs are expensive and are unaffordable </a:t>
            </a:r>
          </a:p>
        </p:txBody>
      </p:sp>
      <p:cxnSp>
        <p:nvCxnSpPr>
          <p:cNvPr id="18" name="Straight Connector 17">
            <a:extLst>
              <a:ext uri="{FF2B5EF4-FFF2-40B4-BE49-F238E27FC236}">
                <a16:creationId xmlns:a16="http://schemas.microsoft.com/office/drawing/2014/main" id="{71F6DFD8-9B13-AF24-7B7D-C51928162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F84B497-03E0-E6AB-1EC1-0F48C7ED9236}"/>
              </a:ext>
            </a:extLst>
          </p:cNvPr>
          <p:cNvGraphicFramePr>
            <a:graphicFrameLocks noGrp="1"/>
          </p:cNvGraphicFramePr>
          <p:nvPr>
            <p:ph idx="1"/>
            <p:extLst>
              <p:ext uri="{D42A27DB-BD31-4B8C-83A1-F6EECF244321}">
                <p14:modId xmlns:p14="http://schemas.microsoft.com/office/powerpoint/2010/main" val="96742004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947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A0C0-ED87-229B-77C0-BD265FD86314}"/>
              </a:ext>
            </a:extLst>
          </p:cNvPr>
          <p:cNvSpPr>
            <a:spLocks noGrp="1"/>
          </p:cNvSpPr>
          <p:nvPr>
            <p:ph type="title"/>
          </p:nvPr>
        </p:nvSpPr>
        <p:spPr/>
        <p:txBody>
          <a:bodyPr/>
          <a:lstStyle/>
          <a:p>
            <a:r>
              <a:rPr lang="en-US" dirty="0"/>
              <a:t>We conduct a simple exercise</a:t>
            </a:r>
          </a:p>
        </p:txBody>
      </p:sp>
      <p:sp>
        <p:nvSpPr>
          <p:cNvPr id="3" name="Content Placeholder 2">
            <a:extLst>
              <a:ext uri="{FF2B5EF4-FFF2-40B4-BE49-F238E27FC236}">
                <a16:creationId xmlns:a16="http://schemas.microsoft.com/office/drawing/2014/main" id="{95D0DEF7-67CD-4E59-9E0D-336A4CD61C94}"/>
              </a:ext>
            </a:extLst>
          </p:cNvPr>
          <p:cNvSpPr>
            <a:spLocks noGrp="1"/>
          </p:cNvSpPr>
          <p:nvPr>
            <p:ph idx="1"/>
          </p:nvPr>
        </p:nvSpPr>
        <p:spPr>
          <a:xfrm>
            <a:off x="838199" y="1825625"/>
            <a:ext cx="10929257" cy="4351338"/>
          </a:xfrm>
        </p:spPr>
        <p:txBody>
          <a:bodyPr>
            <a:normAutofit/>
          </a:bodyPr>
          <a:lstStyle/>
          <a:p>
            <a:r>
              <a:rPr lang="en-US" dirty="0"/>
              <a:t>What are the resources that each country would need to give everyone below the poverty line a transfer of PPP$2.15?</a:t>
            </a:r>
          </a:p>
          <a:p>
            <a:r>
              <a:rPr lang="en-US" dirty="0"/>
              <a:t>This is not perfect, but provides a benchmark to think about:</a:t>
            </a:r>
          </a:p>
          <a:p>
            <a:pPr lvl="1"/>
            <a:r>
              <a:rPr lang="en-US" dirty="0"/>
              <a:t>In principle, one could bring everyone to the poverty line for less money than this if one could give larger transfers to those further away from the poverty line, and smaller amounts to those closer to it–but this is harder logistically and so we assumed equal transfers. </a:t>
            </a:r>
          </a:p>
          <a:p>
            <a:pPr lvl="1"/>
            <a:r>
              <a:rPr lang="en-US" dirty="0"/>
              <a:t>On the other hand, this may understate the extent of the problem, since giving transfers only to those below the poverty line assumes that one can solve targeting challenges.</a:t>
            </a:r>
          </a:p>
          <a:p>
            <a:endParaRPr lang="en-US" dirty="0"/>
          </a:p>
        </p:txBody>
      </p:sp>
    </p:spTree>
    <p:extLst>
      <p:ext uri="{BB962C8B-B14F-4D97-AF65-F5344CB8AC3E}">
        <p14:creationId xmlns:p14="http://schemas.microsoft.com/office/powerpoint/2010/main" val="198677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43C0E4-2F98-8BB4-CF90-0C2D0C8A6B53}"/>
              </a:ext>
            </a:extLst>
          </p:cNvPr>
          <p:cNvPicPr>
            <a:picLocks noGrp="1" noChangeAspect="1"/>
          </p:cNvPicPr>
          <p:nvPr>
            <p:ph sz="half" idx="1"/>
          </p:nvPr>
        </p:nvPicPr>
        <p:blipFill>
          <a:blip r:embed="rId2"/>
          <a:stretch>
            <a:fillRect/>
          </a:stretch>
        </p:blipFill>
        <p:spPr>
          <a:xfrm>
            <a:off x="0" y="951349"/>
            <a:ext cx="7851893" cy="4955301"/>
          </a:xfrm>
        </p:spPr>
      </p:pic>
      <p:sp>
        <p:nvSpPr>
          <p:cNvPr id="7" name="Content Placeholder 6">
            <a:extLst>
              <a:ext uri="{FF2B5EF4-FFF2-40B4-BE49-F238E27FC236}">
                <a16:creationId xmlns:a16="http://schemas.microsoft.com/office/drawing/2014/main" id="{781BFD26-4392-7CDC-79A5-0047ABBEEB4F}"/>
              </a:ext>
            </a:extLst>
          </p:cNvPr>
          <p:cNvSpPr>
            <a:spLocks noGrp="1"/>
          </p:cNvSpPr>
          <p:nvPr>
            <p:ph sz="half" idx="2"/>
          </p:nvPr>
        </p:nvSpPr>
        <p:spPr>
          <a:xfrm>
            <a:off x="7685314" y="951349"/>
            <a:ext cx="4125686" cy="5225614"/>
          </a:xfrm>
        </p:spPr>
        <p:txBody>
          <a:bodyPr>
            <a:normAutofit lnSpcReduction="10000"/>
          </a:bodyPr>
          <a:lstStyle/>
          <a:p>
            <a:r>
              <a:rPr lang="en-US" dirty="0"/>
              <a:t>Most middle-income countries, including many lower-middle countries, are likely to be able to finance large, meaningful social assistance programs themselves.</a:t>
            </a:r>
          </a:p>
          <a:p>
            <a:r>
              <a:rPr lang="en-US" dirty="0"/>
              <a:t>Low-income countries cannot and will either need to have much more limited social assistance goals, or additional external assistance – or both.</a:t>
            </a:r>
          </a:p>
        </p:txBody>
      </p:sp>
    </p:spTree>
    <p:extLst>
      <p:ext uri="{BB962C8B-B14F-4D97-AF65-F5344CB8AC3E}">
        <p14:creationId xmlns:p14="http://schemas.microsoft.com/office/powerpoint/2010/main" val="339789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5BE7CA7-5CD1-7D55-06DA-0C37AEC7E2F3}"/>
              </a:ext>
            </a:extLst>
          </p:cNvPr>
          <p:cNvPicPr>
            <a:picLocks noGrp="1" noChangeAspect="1"/>
          </p:cNvPicPr>
          <p:nvPr>
            <p:ph sz="half" idx="1"/>
          </p:nvPr>
        </p:nvPicPr>
        <p:blipFill>
          <a:blip r:embed="rId2"/>
          <a:stretch>
            <a:fillRect/>
          </a:stretch>
        </p:blipFill>
        <p:spPr>
          <a:xfrm>
            <a:off x="544287" y="809529"/>
            <a:ext cx="7434942" cy="5215251"/>
          </a:xfrm>
        </p:spPr>
      </p:pic>
      <p:sp>
        <p:nvSpPr>
          <p:cNvPr id="4" name="Content Placeholder 3">
            <a:extLst>
              <a:ext uri="{FF2B5EF4-FFF2-40B4-BE49-F238E27FC236}">
                <a16:creationId xmlns:a16="http://schemas.microsoft.com/office/drawing/2014/main" id="{2EB325BE-BBCF-8BE6-3363-8EA456CE38CE}"/>
              </a:ext>
            </a:extLst>
          </p:cNvPr>
          <p:cNvSpPr>
            <a:spLocks noGrp="1"/>
          </p:cNvSpPr>
          <p:nvPr>
            <p:ph sz="half" idx="2"/>
          </p:nvPr>
        </p:nvSpPr>
        <p:spPr>
          <a:xfrm>
            <a:off x="7859486" y="1306286"/>
            <a:ext cx="3962400" cy="4554992"/>
          </a:xfrm>
        </p:spPr>
        <p:txBody>
          <a:bodyPr/>
          <a:lstStyle/>
          <a:p>
            <a:r>
              <a:rPr lang="en-US" dirty="0"/>
              <a:t>Similar story when you examine the need as a function of government expenditure</a:t>
            </a:r>
          </a:p>
          <a:p>
            <a:r>
              <a:rPr lang="en-US" dirty="0"/>
              <a:t>Highlights financing challenge for lower-middle income</a:t>
            </a:r>
          </a:p>
        </p:txBody>
      </p:sp>
    </p:spTree>
    <p:extLst>
      <p:ext uri="{BB962C8B-B14F-4D97-AF65-F5344CB8AC3E}">
        <p14:creationId xmlns:p14="http://schemas.microsoft.com/office/powerpoint/2010/main" val="208621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5B00-E479-E1F6-8147-B3E122B14FB8}"/>
              </a:ext>
            </a:extLst>
          </p:cNvPr>
          <p:cNvSpPr>
            <a:spLocks noGrp="1"/>
          </p:cNvSpPr>
          <p:nvPr>
            <p:ph type="title"/>
          </p:nvPr>
        </p:nvSpPr>
        <p:spPr/>
        <p:txBody>
          <a:bodyPr/>
          <a:lstStyle/>
          <a:p>
            <a:r>
              <a:rPr lang="en-US" dirty="0"/>
              <a:t>Could we solve global poverty?</a:t>
            </a:r>
          </a:p>
        </p:txBody>
      </p:sp>
      <p:sp>
        <p:nvSpPr>
          <p:cNvPr id="3" name="Content Placeholder 2">
            <a:extLst>
              <a:ext uri="{FF2B5EF4-FFF2-40B4-BE49-F238E27FC236}">
                <a16:creationId xmlns:a16="http://schemas.microsoft.com/office/drawing/2014/main" id="{6624C069-4BE9-9556-64E2-6435DB3E52CD}"/>
              </a:ext>
            </a:extLst>
          </p:cNvPr>
          <p:cNvSpPr>
            <a:spLocks noGrp="1"/>
          </p:cNvSpPr>
          <p:nvPr>
            <p:ph idx="1"/>
          </p:nvPr>
        </p:nvSpPr>
        <p:spPr/>
        <p:txBody>
          <a:bodyPr>
            <a:normAutofit/>
          </a:bodyPr>
          <a:lstStyle/>
          <a:p>
            <a:r>
              <a:rPr lang="en-US" dirty="0"/>
              <a:t>We can calculate how much each country could contribute to combating poverty domestically if each country were to spend the same share of its national budget on social assistance as the United States</a:t>
            </a:r>
          </a:p>
          <a:p>
            <a:r>
              <a:rPr lang="en-US" dirty="0"/>
              <a:t>We then calculate how much additional financing is needed to provide a transfer of PPP$2.15 to every poor person in the world beyond that. </a:t>
            </a:r>
          </a:p>
          <a:p>
            <a:pPr marL="0" indent="0">
              <a:buNone/>
            </a:pPr>
            <a:endParaRPr lang="en-US" dirty="0"/>
          </a:p>
        </p:txBody>
      </p:sp>
    </p:spTree>
    <p:extLst>
      <p:ext uri="{BB962C8B-B14F-4D97-AF65-F5344CB8AC3E}">
        <p14:creationId xmlns:p14="http://schemas.microsoft.com/office/powerpoint/2010/main" val="288966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0555D-1B35-FFEB-0C7D-EA7BFE90E2C7}"/>
              </a:ext>
            </a:extLst>
          </p:cNvPr>
          <p:cNvSpPr>
            <a:spLocks noGrp="1"/>
          </p:cNvSpPr>
          <p:nvPr>
            <p:ph type="title"/>
          </p:nvPr>
        </p:nvSpPr>
        <p:spPr>
          <a:xfrm>
            <a:off x="1043631" y="809898"/>
            <a:ext cx="10173010" cy="1554480"/>
          </a:xfrm>
        </p:spPr>
        <p:txBody>
          <a:bodyPr anchor="ctr">
            <a:normAutofit/>
          </a:bodyPr>
          <a:lstStyle/>
          <a:p>
            <a:r>
              <a:rPr lang="en-US" sz="4800" dirty="0"/>
              <a:t>Money is not the issue….</a:t>
            </a:r>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A8CA9B5-D438-2485-D27C-6880D7DD8DBF}"/>
              </a:ext>
            </a:extLst>
          </p:cNvPr>
          <p:cNvGraphicFramePr>
            <a:graphicFrameLocks noGrp="1"/>
          </p:cNvGraphicFramePr>
          <p:nvPr>
            <p:ph idx="1"/>
            <p:extLst>
              <p:ext uri="{D42A27DB-BD31-4B8C-83A1-F6EECF244321}">
                <p14:modId xmlns:p14="http://schemas.microsoft.com/office/powerpoint/2010/main" val="265103433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3909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74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gc2014.org/wp-content/uploads/2013/09/Social-Protection-Call-2.jpg"/>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64976" y="919018"/>
            <a:ext cx="6861040" cy="36097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a:xfrm>
            <a:off x="670214" y="4793673"/>
            <a:ext cx="10515600" cy="775566"/>
          </a:xfrm>
        </p:spPr>
        <p:txBody>
          <a:bodyPr/>
          <a:lstStyle/>
          <a:p>
            <a:r>
              <a:rPr lang="en-US" sz="4422" dirty="0"/>
              <a:t>What is social protection?</a:t>
            </a:r>
          </a:p>
        </p:txBody>
      </p:sp>
    </p:spTree>
    <p:extLst>
      <p:ext uri="{BB962C8B-B14F-4D97-AF65-F5344CB8AC3E}">
        <p14:creationId xmlns:p14="http://schemas.microsoft.com/office/powerpoint/2010/main" val="101790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C79B-51D6-CD7F-C7EE-BE234348BFBF}"/>
              </a:ext>
            </a:extLst>
          </p:cNvPr>
          <p:cNvSpPr>
            <a:spLocks noGrp="1"/>
          </p:cNvSpPr>
          <p:nvPr>
            <p:ph type="title"/>
          </p:nvPr>
        </p:nvSpPr>
        <p:spPr/>
        <p:txBody>
          <a:bodyPr/>
          <a:lstStyle/>
          <a:p>
            <a:r>
              <a:rPr lang="en-US" dirty="0"/>
              <a:t>What are the challenges to doing so?</a:t>
            </a:r>
          </a:p>
        </p:txBody>
      </p:sp>
      <p:sp>
        <p:nvSpPr>
          <p:cNvPr id="3" name="Content Placeholder 2">
            <a:extLst>
              <a:ext uri="{FF2B5EF4-FFF2-40B4-BE49-F238E27FC236}">
                <a16:creationId xmlns:a16="http://schemas.microsoft.com/office/drawing/2014/main" id="{F8363B0B-FCFD-22EB-5B76-3DCC74F9B3EB}"/>
              </a:ext>
            </a:extLst>
          </p:cNvPr>
          <p:cNvSpPr>
            <a:spLocks noGrp="1"/>
          </p:cNvSpPr>
          <p:nvPr>
            <p:ph idx="1"/>
          </p:nvPr>
        </p:nvSpPr>
        <p:spPr>
          <a:xfrm>
            <a:off x="707568" y="1455511"/>
            <a:ext cx="11255833" cy="5163004"/>
          </a:xfrm>
        </p:spPr>
        <p:txBody>
          <a:bodyPr>
            <a:normAutofit/>
          </a:bodyPr>
          <a:lstStyle/>
          <a:p>
            <a:r>
              <a:rPr lang="en-US" dirty="0">
                <a:solidFill>
                  <a:srgbClr val="FF0000"/>
                </a:solidFill>
              </a:rPr>
              <a:t>Budget</a:t>
            </a:r>
            <a:endParaRPr lang="en-US" dirty="0"/>
          </a:p>
          <a:p>
            <a:pPr lvl="1"/>
            <a:r>
              <a:rPr lang="en-US" dirty="0"/>
              <a:t>Not every country can solve on its on, need global coordination</a:t>
            </a:r>
          </a:p>
          <a:p>
            <a:pPr lvl="1"/>
            <a:r>
              <a:rPr lang="en-US" dirty="0"/>
              <a:t>Not the </a:t>
            </a:r>
            <a:r>
              <a:rPr lang="en-US" i="1" dirty="0"/>
              <a:t>only</a:t>
            </a:r>
            <a:r>
              <a:rPr lang="en-US" dirty="0"/>
              <a:t> program and policy we need to ensure people thrive, and countries face budgetary challenges and tradeoffs between programs </a:t>
            </a:r>
          </a:p>
          <a:p>
            <a:r>
              <a:rPr lang="en-US" dirty="0">
                <a:solidFill>
                  <a:srgbClr val="FF0000"/>
                </a:solidFill>
              </a:rPr>
              <a:t>Policy Design and Logistics</a:t>
            </a:r>
            <a:endParaRPr lang="en-US" dirty="0"/>
          </a:p>
          <a:p>
            <a:pPr lvl="1"/>
            <a:r>
              <a:rPr lang="en-US" dirty="0"/>
              <a:t>This assumed perfect targeting – but this is hard in practice! How do we deliver the program funds? Is this even the right program, or is there a design that is better? In general, how do we think about how to design programs and policy?</a:t>
            </a:r>
          </a:p>
          <a:p>
            <a:r>
              <a:rPr lang="en-US" dirty="0">
                <a:solidFill>
                  <a:srgbClr val="FF0000"/>
                </a:solidFill>
              </a:rPr>
              <a:t>Conflict</a:t>
            </a:r>
            <a:endParaRPr lang="en-US" dirty="0"/>
          </a:p>
          <a:p>
            <a:pPr lvl="1"/>
            <a:r>
              <a:rPr lang="en-US" dirty="0"/>
              <a:t>About 40 percent of the global poor live in conflict zones, and the World Bank predicts this is expected to rise</a:t>
            </a:r>
          </a:p>
          <a:p>
            <a:pPr lvl="1"/>
            <a:r>
              <a:rPr lang="en-US" dirty="0"/>
              <a:t>LMICs host 73 percent of the world's refugees (UNHCR)</a:t>
            </a:r>
          </a:p>
          <a:p>
            <a:pPr lvl="1"/>
            <a:endParaRPr lang="en-US" dirty="0"/>
          </a:p>
        </p:txBody>
      </p:sp>
    </p:spTree>
    <p:extLst>
      <p:ext uri="{BB962C8B-B14F-4D97-AF65-F5344CB8AC3E}">
        <p14:creationId xmlns:p14="http://schemas.microsoft.com/office/powerpoint/2010/main" val="3309977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58F82E-446D-F819-6699-EC8D694E938D}"/>
              </a:ext>
            </a:extLst>
          </p:cNvPr>
          <p:cNvSpPr>
            <a:spLocks noGrp="1"/>
          </p:cNvSpPr>
          <p:nvPr>
            <p:ph idx="1"/>
          </p:nvPr>
        </p:nvSpPr>
        <p:spPr>
          <a:xfrm>
            <a:off x="804672" y="792480"/>
            <a:ext cx="4977578" cy="5756171"/>
          </a:xfrm>
        </p:spPr>
        <p:txBody>
          <a:bodyPr anchor="ctr">
            <a:normAutofit/>
          </a:bodyPr>
          <a:lstStyle/>
          <a:p>
            <a:r>
              <a:rPr lang="en-US" dirty="0">
                <a:solidFill>
                  <a:schemeClr val="tx2"/>
                </a:solidFill>
              </a:rPr>
              <a:t>We will try to explore these questions in the course</a:t>
            </a:r>
          </a:p>
          <a:p>
            <a:r>
              <a:rPr lang="en-US" dirty="0">
                <a:solidFill>
                  <a:schemeClr val="tx2"/>
                </a:solidFill>
              </a:rPr>
              <a:t>Each lecture will cover a different aspect of social protection, exploring what we know in the literature and open questions and debates</a:t>
            </a:r>
          </a:p>
          <a:p>
            <a:r>
              <a:rPr lang="en-US" dirty="0">
                <a:solidFill>
                  <a:schemeClr val="tx2"/>
                </a:solidFill>
              </a:rPr>
              <a:t>Each class mirrors a chapter in the “Handbook of Social Protection,” and advanced readings from it are provided online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eacher">
            <a:extLst>
              <a:ext uri="{FF2B5EF4-FFF2-40B4-BE49-F238E27FC236}">
                <a16:creationId xmlns:a16="http://schemas.microsoft.com/office/drawing/2014/main" id="{31A80B8E-06D7-4E7E-7143-15739893B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08687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5178-1B03-BB3F-F6FF-FEEDF73B2A3C}"/>
              </a:ext>
            </a:extLst>
          </p:cNvPr>
          <p:cNvSpPr>
            <a:spLocks noGrp="1"/>
          </p:cNvSpPr>
          <p:nvPr>
            <p:ph type="title"/>
          </p:nvPr>
        </p:nvSpPr>
        <p:spPr/>
        <p:txBody>
          <a:bodyPr/>
          <a:lstStyle/>
          <a:p>
            <a:r>
              <a:rPr lang="en-US" dirty="0"/>
              <a:t>Lecture 2: Graduation Programs</a:t>
            </a:r>
            <a:br>
              <a:rPr lang="en-US" dirty="0"/>
            </a:br>
            <a:r>
              <a:rPr lang="en-US" sz="1600" dirty="0"/>
              <a:t>Lecturers:  Oriana Bandiera, Munshi Sulaiman</a:t>
            </a:r>
          </a:p>
        </p:txBody>
      </p:sp>
      <p:sp>
        <p:nvSpPr>
          <p:cNvPr id="3" name="Content Placeholder 2">
            <a:extLst>
              <a:ext uri="{FF2B5EF4-FFF2-40B4-BE49-F238E27FC236}">
                <a16:creationId xmlns:a16="http://schemas.microsoft.com/office/drawing/2014/main" id="{B58BEBE8-742E-D84D-D4B9-F11EA6D970F1}"/>
              </a:ext>
            </a:extLst>
          </p:cNvPr>
          <p:cNvSpPr>
            <a:spLocks noGrp="1"/>
          </p:cNvSpPr>
          <p:nvPr>
            <p:ph idx="1"/>
          </p:nvPr>
        </p:nvSpPr>
        <p:spPr>
          <a:xfrm>
            <a:off x="838200" y="1825625"/>
            <a:ext cx="5099303" cy="4351338"/>
          </a:xfrm>
        </p:spPr>
        <p:txBody>
          <a:bodyPr/>
          <a:lstStyle/>
          <a:p>
            <a:r>
              <a:rPr lang="en-US" dirty="0"/>
              <a:t>Are people trapped in poverty?</a:t>
            </a:r>
          </a:p>
          <a:p>
            <a:r>
              <a:rPr lang="en-US" dirty="0"/>
              <a:t>Do big push programs have the potential to alleviate poverty traps?</a:t>
            </a:r>
          </a:p>
          <a:p>
            <a:r>
              <a:rPr lang="en-US" dirty="0"/>
              <a:t>What are they? How do they do so? How to best design and think about these programs?</a:t>
            </a:r>
          </a:p>
        </p:txBody>
      </p:sp>
      <p:pic>
        <p:nvPicPr>
          <p:cNvPr id="4" name="Picture 3" descr="poverty-traps">
            <a:extLst>
              <a:ext uri="{FF2B5EF4-FFF2-40B4-BE49-F238E27FC236}">
                <a16:creationId xmlns:a16="http://schemas.microsoft.com/office/drawing/2014/main" id="{83629602-13D6-F724-CA0B-528EB334BFDE}"/>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l="52000"/>
          <a:stretch>
            <a:fillRect/>
          </a:stretch>
        </p:blipFill>
        <p:spPr>
          <a:xfrm>
            <a:off x="6254498" y="1875746"/>
            <a:ext cx="4401901" cy="4045585"/>
          </a:xfrm>
          <a:prstGeom prst="rect">
            <a:avLst/>
          </a:prstGeom>
        </p:spPr>
      </p:pic>
    </p:spTree>
    <p:extLst>
      <p:ext uri="{BB962C8B-B14F-4D97-AF65-F5344CB8AC3E}">
        <p14:creationId xmlns:p14="http://schemas.microsoft.com/office/powerpoint/2010/main" val="257024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25B7-211F-21CD-81D0-D81F8E49C243}"/>
              </a:ext>
            </a:extLst>
          </p:cNvPr>
          <p:cNvSpPr>
            <a:spLocks noGrp="1"/>
          </p:cNvSpPr>
          <p:nvPr>
            <p:ph type="title"/>
          </p:nvPr>
        </p:nvSpPr>
        <p:spPr/>
        <p:txBody>
          <a:bodyPr>
            <a:normAutofit/>
          </a:bodyPr>
          <a:lstStyle/>
          <a:p>
            <a:r>
              <a:rPr lang="en-US" dirty="0"/>
              <a:t>Lecture 3: Cash transfers</a:t>
            </a:r>
            <a:br>
              <a:rPr lang="en-US" dirty="0"/>
            </a:br>
            <a:r>
              <a:rPr lang="en-US" sz="1600" dirty="0"/>
              <a:t>Lecturers: Paul Niehaus, Tavneet Suri</a:t>
            </a:r>
          </a:p>
        </p:txBody>
      </p:sp>
      <p:sp>
        <p:nvSpPr>
          <p:cNvPr id="3" name="Content Placeholder 2">
            <a:extLst>
              <a:ext uri="{FF2B5EF4-FFF2-40B4-BE49-F238E27FC236}">
                <a16:creationId xmlns:a16="http://schemas.microsoft.com/office/drawing/2014/main" id="{5A23403D-4AD3-0047-62F2-64056ABCC5B7}"/>
              </a:ext>
            </a:extLst>
          </p:cNvPr>
          <p:cNvSpPr>
            <a:spLocks noGrp="1"/>
          </p:cNvSpPr>
          <p:nvPr>
            <p:ph idx="1"/>
          </p:nvPr>
        </p:nvSpPr>
        <p:spPr/>
        <p:txBody>
          <a:bodyPr/>
          <a:lstStyle/>
          <a:p>
            <a:r>
              <a:rPr lang="en-US" dirty="0"/>
              <a:t>Lots of debates about cash transfer programs…</a:t>
            </a:r>
          </a:p>
          <a:p>
            <a:endParaRPr lang="en-US" dirty="0"/>
          </a:p>
        </p:txBody>
      </p:sp>
    </p:spTree>
    <p:extLst>
      <p:ext uri="{BB962C8B-B14F-4D97-AF65-F5344CB8AC3E}">
        <p14:creationId xmlns:p14="http://schemas.microsoft.com/office/powerpoint/2010/main" val="133602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4813-15C2-6A89-D191-92B098CED48C}"/>
              </a:ext>
            </a:extLst>
          </p:cNvPr>
          <p:cNvSpPr>
            <a:spLocks noGrp="1"/>
          </p:cNvSpPr>
          <p:nvPr>
            <p:ph type="title"/>
          </p:nvPr>
        </p:nvSpPr>
        <p:spPr/>
        <p:txBody>
          <a:bodyPr/>
          <a:lstStyle/>
          <a:p>
            <a:r>
              <a:rPr lang="en-US" dirty="0"/>
              <a:t>What do they do?</a:t>
            </a:r>
          </a:p>
        </p:txBody>
      </p:sp>
      <p:pic>
        <p:nvPicPr>
          <p:cNvPr id="11" name="Picture 10">
            <a:extLst>
              <a:ext uri="{FF2B5EF4-FFF2-40B4-BE49-F238E27FC236}">
                <a16:creationId xmlns:a16="http://schemas.microsoft.com/office/drawing/2014/main" id="{492ACC7C-25F6-4E2F-A8B9-6D637984C84F}"/>
              </a:ext>
            </a:extLst>
          </p:cNvPr>
          <p:cNvPicPr>
            <a:picLocks noChangeAspect="1"/>
          </p:cNvPicPr>
          <p:nvPr/>
        </p:nvPicPr>
        <p:blipFill>
          <a:blip r:embed="rId2"/>
          <a:stretch>
            <a:fillRect/>
          </a:stretch>
        </p:blipFill>
        <p:spPr>
          <a:xfrm>
            <a:off x="289931" y="1690688"/>
            <a:ext cx="12192000" cy="2843615"/>
          </a:xfrm>
          <a:prstGeom prst="rect">
            <a:avLst/>
          </a:prstGeom>
        </p:spPr>
      </p:pic>
    </p:spTree>
    <p:extLst>
      <p:ext uri="{BB962C8B-B14F-4D97-AF65-F5344CB8AC3E}">
        <p14:creationId xmlns:p14="http://schemas.microsoft.com/office/powerpoint/2010/main" val="73692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E94A-E1FF-EDD7-7FB5-F6EC0F1FF99C}"/>
              </a:ext>
            </a:extLst>
          </p:cNvPr>
          <p:cNvSpPr>
            <a:spLocks noGrp="1"/>
          </p:cNvSpPr>
          <p:nvPr>
            <p:ph type="title"/>
          </p:nvPr>
        </p:nvSpPr>
        <p:spPr/>
        <p:txBody>
          <a:bodyPr/>
          <a:lstStyle/>
          <a:p>
            <a:r>
              <a:rPr lang="en-US" dirty="0"/>
              <a:t>Do they encourage “bad” behaviors?</a:t>
            </a:r>
          </a:p>
        </p:txBody>
      </p:sp>
      <p:pic>
        <p:nvPicPr>
          <p:cNvPr id="5" name="Picture 4">
            <a:extLst>
              <a:ext uri="{FF2B5EF4-FFF2-40B4-BE49-F238E27FC236}">
                <a16:creationId xmlns:a16="http://schemas.microsoft.com/office/drawing/2014/main" id="{81A55068-FF7D-420A-8373-A698CBAF0C7C}"/>
              </a:ext>
            </a:extLst>
          </p:cNvPr>
          <p:cNvPicPr>
            <a:picLocks noChangeAspect="1"/>
          </p:cNvPicPr>
          <p:nvPr/>
        </p:nvPicPr>
        <p:blipFill>
          <a:blip r:embed="rId2"/>
          <a:stretch>
            <a:fillRect/>
          </a:stretch>
        </p:blipFill>
        <p:spPr>
          <a:xfrm>
            <a:off x="539719" y="1785229"/>
            <a:ext cx="12192000" cy="2716599"/>
          </a:xfrm>
          <a:prstGeom prst="rect">
            <a:avLst/>
          </a:prstGeom>
        </p:spPr>
      </p:pic>
    </p:spTree>
    <p:extLst>
      <p:ext uri="{BB962C8B-B14F-4D97-AF65-F5344CB8AC3E}">
        <p14:creationId xmlns:p14="http://schemas.microsoft.com/office/powerpoint/2010/main" val="1480621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7CC65-2F30-437C-C414-BA27F40D269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dirty="0">
                <a:solidFill>
                  <a:srgbClr val="FFFFFF"/>
                </a:solidFill>
                <a:latin typeface="+mj-lt"/>
                <a:ea typeface="+mj-ea"/>
                <a:cs typeface="+mj-cs"/>
              </a:rPr>
              <a:t>How should they be designed? How much should you give? How do you give? Should they be conditioned?</a:t>
            </a:r>
          </a:p>
        </p:txBody>
      </p:sp>
      <p:pic>
        <p:nvPicPr>
          <p:cNvPr id="1026" name="Picture 2" descr="A graph showing the amount of poor household&#10;&#10;AI-generated content may be incorrect.">
            <a:extLst>
              <a:ext uri="{FF2B5EF4-FFF2-40B4-BE49-F238E27FC236}">
                <a16:creationId xmlns:a16="http://schemas.microsoft.com/office/drawing/2014/main" id="{2D1A2854-19D7-976B-0F12-D9948E017F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30950"/>
            <a:ext cx="6780700" cy="35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82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95C0-396D-97EC-C154-5AEF4D832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01B55-FB1B-33C9-464E-E9EAD34B7508}"/>
              </a:ext>
            </a:extLst>
          </p:cNvPr>
          <p:cNvSpPr>
            <a:spLocks noGrp="1"/>
          </p:cNvSpPr>
          <p:nvPr>
            <p:ph type="title"/>
          </p:nvPr>
        </p:nvSpPr>
        <p:spPr/>
        <p:txBody>
          <a:bodyPr>
            <a:normAutofit/>
          </a:bodyPr>
          <a:lstStyle/>
          <a:p>
            <a:r>
              <a:rPr lang="en-US" dirty="0"/>
              <a:t>Lecture 3: Cash transfers</a:t>
            </a:r>
            <a:br>
              <a:rPr lang="en-US" dirty="0"/>
            </a:br>
            <a:r>
              <a:rPr lang="en-US" sz="1600" dirty="0"/>
              <a:t>Lecturers: Paul Niehaus, Tavneet Suri</a:t>
            </a:r>
          </a:p>
        </p:txBody>
      </p:sp>
      <p:sp>
        <p:nvSpPr>
          <p:cNvPr id="3" name="Content Placeholder 2">
            <a:extLst>
              <a:ext uri="{FF2B5EF4-FFF2-40B4-BE49-F238E27FC236}">
                <a16:creationId xmlns:a16="http://schemas.microsoft.com/office/drawing/2014/main" id="{4F9C7953-171B-4BB8-973B-AAF85CBE648A}"/>
              </a:ext>
            </a:extLst>
          </p:cNvPr>
          <p:cNvSpPr>
            <a:spLocks noGrp="1"/>
          </p:cNvSpPr>
          <p:nvPr>
            <p:ph idx="1"/>
          </p:nvPr>
        </p:nvSpPr>
        <p:spPr/>
        <p:txBody>
          <a:bodyPr/>
          <a:lstStyle/>
          <a:p>
            <a:r>
              <a:rPr lang="en-US" dirty="0"/>
              <a:t>Lots of debates about cash transfer programs…</a:t>
            </a:r>
          </a:p>
          <a:p>
            <a:endParaRPr lang="en-US" dirty="0"/>
          </a:p>
          <a:p>
            <a:r>
              <a:rPr lang="en-US" dirty="0"/>
              <a:t>This lecture will offer thoughts on some of the big picture policy debates around cash transfers</a:t>
            </a:r>
          </a:p>
          <a:p>
            <a:endParaRPr lang="en-US" dirty="0"/>
          </a:p>
        </p:txBody>
      </p:sp>
    </p:spTree>
    <p:extLst>
      <p:ext uri="{BB962C8B-B14F-4D97-AF65-F5344CB8AC3E}">
        <p14:creationId xmlns:p14="http://schemas.microsoft.com/office/powerpoint/2010/main" val="521646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4601-5597-F1A9-B78D-D21C1AFC97CF}"/>
              </a:ext>
            </a:extLst>
          </p:cNvPr>
          <p:cNvSpPr>
            <a:spLocks noGrp="1"/>
          </p:cNvSpPr>
          <p:nvPr>
            <p:ph type="title"/>
          </p:nvPr>
        </p:nvSpPr>
        <p:spPr/>
        <p:txBody>
          <a:bodyPr>
            <a:normAutofit fontScale="90000"/>
          </a:bodyPr>
          <a:lstStyle/>
          <a:p>
            <a:r>
              <a:rPr lang="en-US" dirty="0"/>
              <a:t>Lecture 4: The form of transfers: cash, in-kind, vouchers</a:t>
            </a:r>
            <a:br>
              <a:rPr lang="en-US" dirty="0"/>
            </a:br>
            <a:r>
              <a:rPr lang="en-US" sz="1800" dirty="0"/>
              <a:t>Lecturers: Lucie </a:t>
            </a:r>
            <a:r>
              <a:rPr lang="en-US" sz="1800" dirty="0" err="1"/>
              <a:t>Gadenne</a:t>
            </a:r>
            <a:r>
              <a:rPr lang="en-US" sz="1800" dirty="0"/>
              <a:t>, Monica Singhal</a:t>
            </a:r>
          </a:p>
        </p:txBody>
      </p:sp>
      <p:sp>
        <p:nvSpPr>
          <p:cNvPr id="4" name="Content Placeholder 3">
            <a:extLst>
              <a:ext uri="{FF2B5EF4-FFF2-40B4-BE49-F238E27FC236}">
                <a16:creationId xmlns:a16="http://schemas.microsoft.com/office/drawing/2014/main" id="{E71BC7D5-B61A-409C-9AE5-B587629E62BD}"/>
              </a:ext>
            </a:extLst>
          </p:cNvPr>
          <p:cNvSpPr>
            <a:spLocks noGrp="1"/>
          </p:cNvSpPr>
          <p:nvPr>
            <p:ph sz="half" idx="1"/>
          </p:nvPr>
        </p:nvSpPr>
        <p:spPr>
          <a:xfrm>
            <a:off x="838199" y="1938527"/>
            <a:ext cx="10515599" cy="4238435"/>
          </a:xfrm>
        </p:spPr>
        <p:txBody>
          <a:bodyPr/>
          <a:lstStyle/>
          <a:p>
            <a:r>
              <a:rPr lang="en-US" dirty="0"/>
              <a:t>Debates over the best way to provide transfers</a:t>
            </a:r>
          </a:p>
        </p:txBody>
      </p:sp>
      <p:pic>
        <p:nvPicPr>
          <p:cNvPr id="9218" name="Picture 2">
            <a:extLst>
              <a:ext uri="{FF2B5EF4-FFF2-40B4-BE49-F238E27FC236}">
                <a16:creationId xmlns:a16="http://schemas.microsoft.com/office/drawing/2014/main" id="{7E8E7F99-A8C2-D012-EB6C-0A5C9061F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046" y="2868168"/>
            <a:ext cx="5996730" cy="2114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6D93E9C-32A5-E9A1-B172-4A4AC665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675" y="2855976"/>
            <a:ext cx="461962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79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E667-E154-B268-BE95-DD9E8FA092E8}"/>
              </a:ext>
            </a:extLst>
          </p:cNvPr>
          <p:cNvSpPr>
            <a:spLocks noGrp="1"/>
          </p:cNvSpPr>
          <p:nvPr>
            <p:ph type="title"/>
          </p:nvPr>
        </p:nvSpPr>
        <p:spPr/>
        <p:txBody>
          <a:bodyPr>
            <a:normAutofit fontScale="90000"/>
          </a:bodyPr>
          <a:lstStyle/>
          <a:p>
            <a:r>
              <a:rPr lang="en-US" dirty="0"/>
              <a:t>Lecture 5: Measuring the long-run impact of cash transfers</a:t>
            </a:r>
            <a:br>
              <a:rPr lang="en-US" dirty="0"/>
            </a:br>
            <a:r>
              <a:rPr lang="en-US" sz="1800" dirty="0"/>
              <a:t>Lecturers:  Karen </a:t>
            </a:r>
            <a:r>
              <a:rPr lang="en-US" sz="1800" dirty="0" err="1"/>
              <a:t>Macours</a:t>
            </a:r>
            <a:r>
              <a:rPr lang="en-US" sz="1800" dirty="0"/>
              <a:t>, John </a:t>
            </a:r>
            <a:r>
              <a:rPr lang="en-US" sz="1800" dirty="0" err="1"/>
              <a:t>Maluccio</a:t>
            </a:r>
            <a:endParaRPr lang="en-US" sz="1800" dirty="0"/>
          </a:p>
        </p:txBody>
      </p:sp>
      <p:sp>
        <p:nvSpPr>
          <p:cNvPr id="3" name="Content Placeholder 2">
            <a:extLst>
              <a:ext uri="{FF2B5EF4-FFF2-40B4-BE49-F238E27FC236}">
                <a16:creationId xmlns:a16="http://schemas.microsoft.com/office/drawing/2014/main" id="{F8F0EBBF-D879-8D9A-A41F-2EC29F291E1A}"/>
              </a:ext>
            </a:extLst>
          </p:cNvPr>
          <p:cNvSpPr>
            <a:spLocks noGrp="1"/>
          </p:cNvSpPr>
          <p:nvPr>
            <p:ph idx="1"/>
          </p:nvPr>
        </p:nvSpPr>
        <p:spPr/>
        <p:txBody>
          <a:bodyPr/>
          <a:lstStyle/>
          <a:p>
            <a:r>
              <a:rPr lang="en-US" dirty="0"/>
              <a:t>Does it impact long-run health? Does it impact long-run employment opportunities? Would it decrease intergenerational poverty transmission?</a:t>
            </a:r>
          </a:p>
        </p:txBody>
      </p:sp>
      <p:pic>
        <p:nvPicPr>
          <p:cNvPr id="7170" name="Picture 2">
            <a:extLst>
              <a:ext uri="{FF2B5EF4-FFF2-40B4-BE49-F238E27FC236}">
                <a16:creationId xmlns:a16="http://schemas.microsoft.com/office/drawing/2014/main" id="{C641F38C-F2FF-E44D-99E2-FAD7A93DC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2" y="3369405"/>
            <a:ext cx="70770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22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9933E-BE5B-E328-68F2-96E415371D32}"/>
              </a:ext>
            </a:extLst>
          </p:cNvPr>
          <p:cNvSpPr>
            <a:spLocks noGrp="1"/>
          </p:cNvSpPr>
          <p:nvPr>
            <p:ph type="title"/>
          </p:nvPr>
        </p:nvSpPr>
        <p:spPr>
          <a:xfrm>
            <a:off x="744872" y="365125"/>
            <a:ext cx="11122152" cy="1325563"/>
          </a:xfrm>
        </p:spPr>
        <p:txBody>
          <a:bodyPr>
            <a:normAutofit/>
          </a:bodyPr>
          <a:lstStyle/>
          <a:p>
            <a:r>
              <a:rPr lang="en-US" sz="4000" dirty="0"/>
              <a:t>Different organizations have different definitions</a:t>
            </a:r>
          </a:p>
        </p:txBody>
      </p:sp>
      <p:sp>
        <p:nvSpPr>
          <p:cNvPr id="6" name="TextBox 5"/>
          <p:cNvSpPr txBox="1"/>
          <p:nvPr/>
        </p:nvSpPr>
        <p:spPr>
          <a:xfrm>
            <a:off x="886968" y="1689672"/>
            <a:ext cx="2533448"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atin typeface="Cambria" panose="02040503050406030204" pitchFamily="18" charset="0"/>
              </a:rPr>
              <a:t>“Social protection refers to policies and actions which enhance the capacity of poor and vulnerable people to escape from poverty and enable them to better manage risks and shocks.” – OECD</a:t>
            </a:r>
          </a:p>
        </p:txBody>
      </p:sp>
      <p:sp>
        <p:nvSpPr>
          <p:cNvPr id="7" name="TextBox 6"/>
          <p:cNvSpPr txBox="1"/>
          <p:nvPr/>
        </p:nvSpPr>
        <p:spPr>
          <a:xfrm>
            <a:off x="3515089" y="1694119"/>
            <a:ext cx="8042927"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atin typeface="Cambria" panose="02040503050406030204" pitchFamily="18" charset="0"/>
              </a:rPr>
              <a:t>“Social protection and labor systems, policies, and programs help individuals and societies manage risk and volatility and protect them from poverty and destitution—through instruments that improve resilience, equity, and opportunity” – World Bank</a:t>
            </a:r>
          </a:p>
        </p:txBody>
      </p:sp>
      <p:sp>
        <p:nvSpPr>
          <p:cNvPr id="8" name="TextBox 7"/>
          <p:cNvSpPr txBox="1"/>
          <p:nvPr/>
        </p:nvSpPr>
        <p:spPr>
          <a:xfrm>
            <a:off x="3563857" y="3839290"/>
            <a:ext cx="8042927"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atin typeface="Cambria" panose="02040503050406030204" pitchFamily="18" charset="0"/>
              </a:rPr>
              <a:t>“Social protection can be understood as a set of public actions which address not only income poverty and economic shocks, but also social vulnerability, thus taking into account the interrelationship between exclusion and poverty.” – UNICEF</a:t>
            </a:r>
          </a:p>
        </p:txBody>
      </p:sp>
    </p:spTree>
    <p:extLst>
      <p:ext uri="{BB962C8B-B14F-4D97-AF65-F5344CB8AC3E}">
        <p14:creationId xmlns:p14="http://schemas.microsoft.com/office/powerpoint/2010/main" val="401241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A733-AD1A-EDB9-ED42-56267FCD0370}"/>
              </a:ext>
            </a:extLst>
          </p:cNvPr>
          <p:cNvSpPr>
            <a:spLocks noGrp="1"/>
          </p:cNvSpPr>
          <p:nvPr>
            <p:ph type="title"/>
          </p:nvPr>
        </p:nvSpPr>
        <p:spPr/>
        <p:txBody>
          <a:bodyPr>
            <a:normAutofit/>
          </a:bodyPr>
          <a:lstStyle/>
          <a:p>
            <a:r>
              <a:rPr lang="en-US" dirty="0"/>
              <a:t>Lecture 6: Identifying program beneficiaries</a:t>
            </a:r>
            <a:br>
              <a:rPr lang="en-US" dirty="0"/>
            </a:br>
            <a:r>
              <a:rPr lang="en-US" sz="1600" dirty="0"/>
              <a:t>Lecturers: Vivi </a:t>
            </a:r>
            <a:r>
              <a:rPr lang="en-US" sz="1600" dirty="0" err="1"/>
              <a:t>Alatas</a:t>
            </a:r>
            <a:r>
              <a:rPr lang="en-US" sz="1600" dirty="0"/>
              <a:t>, Abhijit Banerjee</a:t>
            </a:r>
          </a:p>
        </p:txBody>
      </p:sp>
      <p:sp>
        <p:nvSpPr>
          <p:cNvPr id="3" name="Content Placeholder 2">
            <a:extLst>
              <a:ext uri="{FF2B5EF4-FFF2-40B4-BE49-F238E27FC236}">
                <a16:creationId xmlns:a16="http://schemas.microsoft.com/office/drawing/2014/main" id="{3F567F62-6971-ECFE-5A5D-DBD6326AF311}"/>
              </a:ext>
            </a:extLst>
          </p:cNvPr>
          <p:cNvSpPr>
            <a:spLocks noGrp="1"/>
          </p:cNvSpPr>
          <p:nvPr>
            <p:ph idx="1"/>
          </p:nvPr>
        </p:nvSpPr>
        <p:spPr/>
        <p:txBody>
          <a:bodyPr/>
          <a:lstStyle/>
          <a:p>
            <a:r>
              <a:rPr lang="en-US" dirty="0"/>
              <a:t>Earlier in the lecture, we calculated how much funding it would take to provide everyone in poverty a transfer</a:t>
            </a:r>
          </a:p>
          <a:p>
            <a:r>
              <a:rPr lang="en-US" dirty="0"/>
              <a:t>But this is hard to do, and there is a lot of debate on the right methods.</a:t>
            </a:r>
          </a:p>
          <a:p>
            <a:pPr lvl="1"/>
            <a:r>
              <a:rPr lang="en-US" dirty="0"/>
              <a:t>Which methods work best? Data driven or soft information?</a:t>
            </a:r>
          </a:p>
          <a:p>
            <a:pPr lvl="1"/>
            <a:r>
              <a:rPr lang="en-US" dirty="0"/>
              <a:t>Do we want to target on </a:t>
            </a:r>
            <a:r>
              <a:rPr lang="en-US" i="1" dirty="0"/>
              <a:t>poverty</a:t>
            </a:r>
            <a:r>
              <a:rPr lang="en-US" dirty="0"/>
              <a:t> or other characteristics?</a:t>
            </a:r>
          </a:p>
          <a:p>
            <a:pPr lvl="1"/>
            <a:r>
              <a:rPr lang="en-US" dirty="0"/>
              <a:t>Should we even target?</a:t>
            </a:r>
          </a:p>
        </p:txBody>
      </p:sp>
    </p:spTree>
    <p:extLst>
      <p:ext uri="{BB962C8B-B14F-4D97-AF65-F5344CB8AC3E}">
        <p14:creationId xmlns:p14="http://schemas.microsoft.com/office/powerpoint/2010/main" val="99617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table with text on it&#10;&#10;AI-generated content may be incorrect.">
            <a:extLst>
              <a:ext uri="{FF2B5EF4-FFF2-40B4-BE49-F238E27FC236}">
                <a16:creationId xmlns:a16="http://schemas.microsoft.com/office/drawing/2014/main" id="{5F3F6330-108A-29B9-257F-065734DBA7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9322" y="161436"/>
            <a:ext cx="8898910" cy="33815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graph of a number of blue rectangular bars&#10;&#10;AI-generated content may be incorrect.">
            <a:extLst>
              <a:ext uri="{FF2B5EF4-FFF2-40B4-BE49-F238E27FC236}">
                <a16:creationId xmlns:a16="http://schemas.microsoft.com/office/drawing/2014/main" id="{D6C0F9CD-D743-13C5-8FC6-F1F40300A77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4658" y="2486212"/>
            <a:ext cx="5567147"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2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E0F6-3547-C29A-ACF0-2B7F58EA2586}"/>
              </a:ext>
            </a:extLst>
          </p:cNvPr>
          <p:cNvSpPr>
            <a:spLocks noGrp="1"/>
          </p:cNvSpPr>
          <p:nvPr>
            <p:ph type="title"/>
          </p:nvPr>
        </p:nvSpPr>
        <p:spPr/>
        <p:txBody>
          <a:bodyPr>
            <a:normAutofit fontScale="90000"/>
          </a:bodyPr>
          <a:lstStyle/>
          <a:p>
            <a:r>
              <a:rPr lang="en-US" dirty="0"/>
              <a:t>Lecture 7: Digital technology and social protection</a:t>
            </a:r>
            <a:br>
              <a:rPr lang="en-US" dirty="0"/>
            </a:br>
            <a:r>
              <a:rPr lang="en-US" sz="1800" dirty="0"/>
              <a:t>Lecturer: Sandip </a:t>
            </a:r>
            <a:r>
              <a:rPr lang="en-US" sz="1800" dirty="0" err="1"/>
              <a:t>Sukhtankar</a:t>
            </a:r>
            <a:endParaRPr lang="en-US" sz="1800" dirty="0"/>
          </a:p>
        </p:txBody>
      </p:sp>
      <p:sp>
        <p:nvSpPr>
          <p:cNvPr id="3" name="Content Placeholder 2">
            <a:extLst>
              <a:ext uri="{FF2B5EF4-FFF2-40B4-BE49-F238E27FC236}">
                <a16:creationId xmlns:a16="http://schemas.microsoft.com/office/drawing/2014/main" id="{30B7D202-F1D0-1BDE-54CD-DD1B944E973A}"/>
              </a:ext>
            </a:extLst>
          </p:cNvPr>
          <p:cNvSpPr>
            <a:spLocks noGrp="1"/>
          </p:cNvSpPr>
          <p:nvPr>
            <p:ph idx="1"/>
          </p:nvPr>
        </p:nvSpPr>
        <p:spPr/>
        <p:txBody>
          <a:bodyPr/>
          <a:lstStyle/>
          <a:p>
            <a:r>
              <a:rPr lang="en-US" dirty="0"/>
              <a:t>Technology is rapidly changing and will drastically change options available for social protection programs</a:t>
            </a:r>
          </a:p>
          <a:p>
            <a:r>
              <a:rPr lang="en-US" dirty="0"/>
              <a:t>From how we identify beneficiaries (e.g., electronic forms of enrollment) to how we distribute benefits (e.g., electronic debit cards, mobile money)</a:t>
            </a:r>
          </a:p>
          <a:p>
            <a:r>
              <a:rPr lang="en-US" dirty="0"/>
              <a:t>How do these new approaches compare to traditional approaches?</a:t>
            </a:r>
          </a:p>
        </p:txBody>
      </p:sp>
    </p:spTree>
    <p:extLst>
      <p:ext uri="{BB962C8B-B14F-4D97-AF65-F5344CB8AC3E}">
        <p14:creationId xmlns:p14="http://schemas.microsoft.com/office/powerpoint/2010/main" val="3162089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81F9-F538-71BA-2893-7F5A97A9C604}"/>
              </a:ext>
            </a:extLst>
          </p:cNvPr>
          <p:cNvSpPr>
            <a:spLocks noGrp="1"/>
          </p:cNvSpPr>
          <p:nvPr>
            <p:ph type="title"/>
          </p:nvPr>
        </p:nvSpPr>
        <p:spPr/>
        <p:txBody>
          <a:bodyPr>
            <a:normAutofit/>
          </a:bodyPr>
          <a:lstStyle/>
          <a:p>
            <a:r>
              <a:rPr lang="en-US" dirty="0"/>
              <a:t>Lecture 8:  Public health insurance</a:t>
            </a:r>
            <a:br>
              <a:rPr lang="en-US" dirty="0"/>
            </a:br>
            <a:r>
              <a:rPr lang="en-US" sz="1600" dirty="0"/>
              <a:t>Lecturers: Pascaline Dupas, Radhika Jain</a:t>
            </a:r>
          </a:p>
        </p:txBody>
      </p:sp>
      <p:sp>
        <p:nvSpPr>
          <p:cNvPr id="3" name="Content Placeholder 2">
            <a:extLst>
              <a:ext uri="{FF2B5EF4-FFF2-40B4-BE49-F238E27FC236}">
                <a16:creationId xmlns:a16="http://schemas.microsoft.com/office/drawing/2014/main" id="{82A9BBE6-9B8A-593B-AF3B-1FC311231500}"/>
              </a:ext>
            </a:extLst>
          </p:cNvPr>
          <p:cNvSpPr>
            <a:spLocks noGrp="1"/>
          </p:cNvSpPr>
          <p:nvPr>
            <p:ph sz="half" idx="1"/>
          </p:nvPr>
        </p:nvSpPr>
        <p:spPr>
          <a:xfrm>
            <a:off x="838200" y="1654937"/>
            <a:ext cx="10515600" cy="4351338"/>
          </a:xfrm>
        </p:spPr>
        <p:txBody>
          <a:bodyPr/>
          <a:lstStyle/>
          <a:p>
            <a:r>
              <a:rPr lang="en-US" dirty="0"/>
              <a:t>What does health insurance do?</a:t>
            </a:r>
          </a:p>
        </p:txBody>
      </p:sp>
      <p:pic>
        <p:nvPicPr>
          <p:cNvPr id="5122" name="Picture 2">
            <a:extLst>
              <a:ext uri="{FF2B5EF4-FFF2-40B4-BE49-F238E27FC236}">
                <a16:creationId xmlns:a16="http://schemas.microsoft.com/office/drawing/2014/main" id="{922599FA-B499-486F-389A-11DA0DDB674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933424" y="2258354"/>
            <a:ext cx="8325152" cy="423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696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11C2C-80EF-7460-9D00-2EFCF359963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How do we deliver insurance when there is informality in the market?</a:t>
            </a:r>
          </a:p>
        </p:txBody>
      </p:sp>
      <p:pic>
        <p:nvPicPr>
          <p:cNvPr id="4098" name="Picture 2" descr="A graph of health insurance&#10;&#10;AI-generated content may be incorrect.">
            <a:extLst>
              <a:ext uri="{FF2B5EF4-FFF2-40B4-BE49-F238E27FC236}">
                <a16:creationId xmlns:a16="http://schemas.microsoft.com/office/drawing/2014/main" id="{6B52ED4A-564B-7D82-95B6-5E8D9B9D1C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690281"/>
            <a:ext cx="6780700" cy="347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09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2E72-2DB9-2AE9-8737-1AD74BE9DFB9}"/>
              </a:ext>
            </a:extLst>
          </p:cNvPr>
          <p:cNvSpPr>
            <a:spLocks noGrp="1"/>
          </p:cNvSpPr>
          <p:nvPr>
            <p:ph type="title"/>
          </p:nvPr>
        </p:nvSpPr>
        <p:spPr/>
        <p:txBody>
          <a:bodyPr>
            <a:normAutofit/>
          </a:bodyPr>
          <a:lstStyle/>
          <a:p>
            <a:r>
              <a:rPr lang="en-US" dirty="0"/>
              <a:t>Lecture 9:  Job displacement insurance</a:t>
            </a:r>
            <a:br>
              <a:rPr lang="en-US" dirty="0"/>
            </a:br>
            <a:r>
              <a:rPr lang="en-US" sz="1800" dirty="0"/>
              <a:t>Lecturers: Francois Gerard, Gustavo Gonzaga, Joana </a:t>
            </a:r>
            <a:r>
              <a:rPr lang="en-US" sz="1800" dirty="0" err="1"/>
              <a:t>Naritomi</a:t>
            </a:r>
            <a:endParaRPr lang="en-US" sz="1800" dirty="0"/>
          </a:p>
        </p:txBody>
      </p:sp>
      <p:sp>
        <p:nvSpPr>
          <p:cNvPr id="3" name="Content Placeholder 2">
            <a:extLst>
              <a:ext uri="{FF2B5EF4-FFF2-40B4-BE49-F238E27FC236}">
                <a16:creationId xmlns:a16="http://schemas.microsoft.com/office/drawing/2014/main" id="{524FB910-0444-E976-A749-7FD582AB6C8E}"/>
              </a:ext>
            </a:extLst>
          </p:cNvPr>
          <p:cNvSpPr>
            <a:spLocks noGrp="1"/>
          </p:cNvSpPr>
          <p:nvPr>
            <p:ph sz="half" idx="1"/>
          </p:nvPr>
        </p:nvSpPr>
        <p:spPr>
          <a:xfrm>
            <a:off x="838200" y="1825625"/>
            <a:ext cx="3390900" cy="4351338"/>
          </a:xfrm>
        </p:spPr>
        <p:txBody>
          <a:bodyPr>
            <a:normAutofit lnSpcReduction="10000"/>
          </a:bodyPr>
          <a:lstStyle/>
          <a:p>
            <a:r>
              <a:rPr lang="en-US" dirty="0"/>
              <a:t>Similar to health insurance, unemployment insurance is difficult to deliver due to informality</a:t>
            </a:r>
          </a:p>
          <a:p>
            <a:r>
              <a:rPr lang="en-US" dirty="0"/>
              <a:t>Covers different ways of providing job displacement insurance given these issues</a:t>
            </a:r>
          </a:p>
        </p:txBody>
      </p:sp>
      <p:pic>
        <p:nvPicPr>
          <p:cNvPr id="3074" name="Picture 2">
            <a:extLst>
              <a:ext uri="{FF2B5EF4-FFF2-40B4-BE49-F238E27FC236}">
                <a16:creationId xmlns:a16="http://schemas.microsoft.com/office/drawing/2014/main" id="{14225CB2-D16D-3437-A0C4-046CB2DE49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87331" y="1825625"/>
            <a:ext cx="6951142" cy="383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58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FF50-9640-9C0C-2368-F96EE673D5DA}"/>
              </a:ext>
            </a:extLst>
          </p:cNvPr>
          <p:cNvSpPr>
            <a:spLocks noGrp="1"/>
          </p:cNvSpPr>
          <p:nvPr>
            <p:ph type="title"/>
          </p:nvPr>
        </p:nvSpPr>
        <p:spPr/>
        <p:txBody>
          <a:bodyPr>
            <a:normAutofit/>
          </a:bodyPr>
          <a:lstStyle/>
          <a:p>
            <a:r>
              <a:rPr lang="en-US" dirty="0"/>
              <a:t>Lecture 10: Public works programs</a:t>
            </a:r>
            <a:br>
              <a:rPr lang="en-US" dirty="0"/>
            </a:br>
            <a:r>
              <a:rPr lang="en-US" sz="1800" dirty="0"/>
              <a:t>Lecturers: Arthur Alik-Lagrange, Clément Imbert</a:t>
            </a:r>
          </a:p>
        </p:txBody>
      </p:sp>
      <p:sp>
        <p:nvSpPr>
          <p:cNvPr id="3" name="Content Placeholder 2">
            <a:extLst>
              <a:ext uri="{FF2B5EF4-FFF2-40B4-BE49-F238E27FC236}">
                <a16:creationId xmlns:a16="http://schemas.microsoft.com/office/drawing/2014/main" id="{BC9E31E3-CCD0-EE0D-A7A9-EA618FDB8EF0}"/>
              </a:ext>
            </a:extLst>
          </p:cNvPr>
          <p:cNvSpPr>
            <a:spLocks noGrp="1"/>
          </p:cNvSpPr>
          <p:nvPr>
            <p:ph idx="1"/>
          </p:nvPr>
        </p:nvSpPr>
        <p:spPr/>
        <p:txBody>
          <a:bodyPr/>
          <a:lstStyle/>
          <a:p>
            <a:r>
              <a:rPr lang="en-US" dirty="0"/>
              <a:t>What are public works programs?</a:t>
            </a:r>
          </a:p>
          <a:p>
            <a:r>
              <a:rPr lang="en-US" dirty="0"/>
              <a:t>Are they an efficient means of redistribution?</a:t>
            </a:r>
          </a:p>
          <a:p>
            <a:r>
              <a:rPr lang="en-US" dirty="0"/>
              <a:t>Do they target the right people?</a:t>
            </a:r>
          </a:p>
          <a:p>
            <a:r>
              <a:rPr lang="en-US" dirty="0"/>
              <a:t>What are the effects on labor markets?</a:t>
            </a:r>
          </a:p>
          <a:p>
            <a:pPr marL="0" indent="0">
              <a:buNone/>
            </a:pPr>
            <a:endParaRPr lang="en-US" dirty="0"/>
          </a:p>
        </p:txBody>
      </p:sp>
    </p:spTree>
    <p:extLst>
      <p:ext uri="{BB962C8B-B14F-4D97-AF65-F5344CB8AC3E}">
        <p14:creationId xmlns:p14="http://schemas.microsoft.com/office/powerpoint/2010/main" val="1587102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273D-FBF9-A65A-BC64-2FBB007EF8F6}"/>
              </a:ext>
            </a:extLst>
          </p:cNvPr>
          <p:cNvSpPr>
            <a:spLocks noGrp="1"/>
          </p:cNvSpPr>
          <p:nvPr>
            <p:ph type="title"/>
          </p:nvPr>
        </p:nvSpPr>
        <p:spPr>
          <a:xfrm>
            <a:off x="838200" y="507508"/>
            <a:ext cx="10515600" cy="1325563"/>
          </a:xfrm>
        </p:spPr>
        <p:txBody>
          <a:bodyPr>
            <a:normAutofit fontScale="90000"/>
          </a:bodyPr>
          <a:lstStyle/>
          <a:p>
            <a:r>
              <a:rPr lang="en-US" dirty="0"/>
              <a:t>Lecture 11: Spillovers and General Equilibrium Effects</a:t>
            </a:r>
            <a:br>
              <a:rPr lang="en-US" dirty="0"/>
            </a:br>
            <a:r>
              <a:rPr lang="en-US" sz="1800" dirty="0"/>
              <a:t>Lecturer: Ted Miguel</a:t>
            </a:r>
            <a:br>
              <a:rPr lang="en-US" dirty="0"/>
            </a:br>
            <a:endParaRPr lang="en-US" dirty="0"/>
          </a:p>
        </p:txBody>
      </p:sp>
      <p:sp>
        <p:nvSpPr>
          <p:cNvPr id="3" name="Content Placeholder 2">
            <a:extLst>
              <a:ext uri="{FF2B5EF4-FFF2-40B4-BE49-F238E27FC236}">
                <a16:creationId xmlns:a16="http://schemas.microsoft.com/office/drawing/2014/main" id="{6877C300-7272-D4F5-32AA-C3DE0B2624AC}"/>
              </a:ext>
            </a:extLst>
          </p:cNvPr>
          <p:cNvSpPr>
            <a:spLocks noGrp="1"/>
          </p:cNvSpPr>
          <p:nvPr>
            <p:ph idx="1"/>
          </p:nvPr>
        </p:nvSpPr>
        <p:spPr/>
        <p:txBody>
          <a:bodyPr/>
          <a:lstStyle/>
          <a:p>
            <a:r>
              <a:rPr lang="en-US" dirty="0"/>
              <a:t>While we believe that spillovers and GE effects are important to understand in evaluating social protection programs, both logistical constraints (e.g., sample size) and methodological constraints prevent us from doing so</a:t>
            </a:r>
          </a:p>
          <a:p>
            <a:r>
              <a:rPr lang="en-US" dirty="0"/>
              <a:t>This lecture will dig into the current literature to examine what we know, but also propose directions for future research</a:t>
            </a:r>
          </a:p>
        </p:txBody>
      </p:sp>
    </p:spTree>
    <p:extLst>
      <p:ext uri="{BB962C8B-B14F-4D97-AF65-F5344CB8AC3E}">
        <p14:creationId xmlns:p14="http://schemas.microsoft.com/office/powerpoint/2010/main" val="2791870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6D18-24FF-7D54-7602-4B861875C11B}"/>
              </a:ext>
            </a:extLst>
          </p:cNvPr>
          <p:cNvSpPr>
            <a:spLocks noGrp="1"/>
          </p:cNvSpPr>
          <p:nvPr>
            <p:ph type="title"/>
          </p:nvPr>
        </p:nvSpPr>
        <p:spPr/>
        <p:txBody>
          <a:bodyPr>
            <a:normAutofit fontScale="90000"/>
          </a:bodyPr>
          <a:lstStyle/>
          <a:p>
            <a:r>
              <a:rPr lang="en-US" dirty="0"/>
              <a:t>Lecture 12: Social Protection, Conflict, and Reparations</a:t>
            </a:r>
            <a:br>
              <a:rPr lang="en-US" dirty="0"/>
            </a:br>
            <a:r>
              <a:rPr lang="en-US" sz="1800" dirty="0"/>
              <a:t>Lecturers: Arlen Guarin, Juliana Londoño-Vélez</a:t>
            </a:r>
          </a:p>
        </p:txBody>
      </p:sp>
      <p:sp>
        <p:nvSpPr>
          <p:cNvPr id="3" name="Content Placeholder 2">
            <a:extLst>
              <a:ext uri="{FF2B5EF4-FFF2-40B4-BE49-F238E27FC236}">
                <a16:creationId xmlns:a16="http://schemas.microsoft.com/office/drawing/2014/main" id="{15DB9F01-39FC-BE6B-6DF6-D047FFDB8478}"/>
              </a:ext>
            </a:extLst>
          </p:cNvPr>
          <p:cNvSpPr>
            <a:spLocks noGrp="1"/>
          </p:cNvSpPr>
          <p:nvPr>
            <p:ph idx="1"/>
          </p:nvPr>
        </p:nvSpPr>
        <p:spPr/>
        <p:txBody>
          <a:bodyPr/>
          <a:lstStyle/>
          <a:p>
            <a:r>
              <a:rPr lang="en-US" dirty="0"/>
              <a:t>As we discussed earlier, many of the poor live in conflict zones and a large share of the world’s refugees live in LMICs</a:t>
            </a:r>
          </a:p>
          <a:p>
            <a:pPr lvl="1"/>
            <a:r>
              <a:rPr lang="en-US" dirty="0"/>
              <a:t>What are impacts of social protection in conflict zones? </a:t>
            </a:r>
          </a:p>
          <a:p>
            <a:pPr lvl="1"/>
            <a:r>
              <a:rPr lang="en-US" dirty="0"/>
              <a:t>How do you deliver aid effectively under these challenging conditions?</a:t>
            </a:r>
          </a:p>
          <a:p>
            <a:pPr lvl="1"/>
            <a:r>
              <a:rPr lang="en-US" dirty="0"/>
              <a:t>Should you integrate refugees into existing programs, or have separate programs?  Are there political costs of doing so?</a:t>
            </a:r>
          </a:p>
          <a:p>
            <a:pPr lvl="1"/>
            <a:r>
              <a:rPr lang="en-US" dirty="0"/>
              <a:t>Are reparations a victim-centric tool for transitioning from conflict to peace?  What are the politics behind these social protection tools?</a:t>
            </a:r>
          </a:p>
          <a:p>
            <a:pPr lvl="1"/>
            <a:endParaRPr lang="en-US" dirty="0"/>
          </a:p>
        </p:txBody>
      </p:sp>
    </p:spTree>
    <p:extLst>
      <p:ext uri="{BB962C8B-B14F-4D97-AF65-F5344CB8AC3E}">
        <p14:creationId xmlns:p14="http://schemas.microsoft.com/office/powerpoint/2010/main" val="556668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B53D8CD-402D-62D9-ED53-04CAC7CF207E}"/>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If you want to learn more….</a:t>
            </a:r>
          </a:p>
        </p:txBody>
      </p:sp>
      <p:graphicFrame>
        <p:nvGraphicFramePr>
          <p:cNvPr id="6" name="Content Placeholder 2">
            <a:extLst>
              <a:ext uri="{FF2B5EF4-FFF2-40B4-BE49-F238E27FC236}">
                <a16:creationId xmlns:a16="http://schemas.microsoft.com/office/drawing/2014/main" id="{B4BB76BC-D9E4-B624-1309-9981E12F8DF3}"/>
              </a:ext>
            </a:extLst>
          </p:cNvPr>
          <p:cNvGraphicFramePr>
            <a:graphicFrameLocks noGrp="1"/>
          </p:cNvGraphicFramePr>
          <p:nvPr>
            <p:ph idx="1"/>
            <p:extLst>
              <p:ext uri="{D42A27DB-BD31-4B8C-83A1-F6EECF244321}">
                <p14:modId xmlns:p14="http://schemas.microsoft.com/office/powerpoint/2010/main" val="245517741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045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13A1-6DA4-D7B9-030D-7237C1DBC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A9D9D-C10F-8C5F-C1AC-520C8F023CF9}"/>
              </a:ext>
            </a:extLst>
          </p:cNvPr>
          <p:cNvSpPr>
            <a:spLocks noGrp="1"/>
          </p:cNvSpPr>
          <p:nvPr>
            <p:ph type="title"/>
          </p:nvPr>
        </p:nvSpPr>
        <p:spPr/>
        <p:txBody>
          <a:bodyPr/>
          <a:lstStyle/>
          <a:p>
            <a:r>
              <a:rPr lang="en-US" dirty="0"/>
              <a:t>In this course…</a:t>
            </a:r>
          </a:p>
        </p:txBody>
      </p:sp>
      <p:sp>
        <p:nvSpPr>
          <p:cNvPr id="4" name="Content Placeholder 3">
            <a:extLst>
              <a:ext uri="{FF2B5EF4-FFF2-40B4-BE49-F238E27FC236}">
                <a16:creationId xmlns:a16="http://schemas.microsoft.com/office/drawing/2014/main" id="{0F5B08E1-B5CF-2F6F-284B-7075FC56A7F0}"/>
              </a:ext>
            </a:extLst>
          </p:cNvPr>
          <p:cNvSpPr>
            <a:spLocks noGrp="1"/>
          </p:cNvSpPr>
          <p:nvPr>
            <p:ph idx="1"/>
          </p:nvPr>
        </p:nvSpPr>
        <p:spPr/>
        <p:txBody>
          <a:bodyPr>
            <a:normAutofit/>
          </a:bodyPr>
          <a:lstStyle/>
          <a:p>
            <a:r>
              <a:rPr lang="en-US" dirty="0"/>
              <a:t>Broadly speaking, we’ll see key goals of social protection programs</a:t>
            </a:r>
          </a:p>
          <a:p>
            <a:pPr lvl="1"/>
            <a:r>
              <a:rPr lang="en-US" dirty="0"/>
              <a:t>Supporting basic levels of </a:t>
            </a:r>
            <a:r>
              <a:rPr lang="en-US" b="1" dirty="0"/>
              <a:t>standard of living</a:t>
            </a:r>
          </a:p>
          <a:p>
            <a:pPr lvl="1"/>
            <a:r>
              <a:rPr lang="en-US" dirty="0"/>
              <a:t>Helping people manage the financial costs of risks through </a:t>
            </a:r>
            <a:r>
              <a:rPr lang="en-US" b="1" dirty="0"/>
              <a:t>social insurance</a:t>
            </a:r>
          </a:p>
        </p:txBody>
      </p:sp>
    </p:spTree>
    <p:extLst>
      <p:ext uri="{BB962C8B-B14F-4D97-AF65-F5344CB8AC3E}">
        <p14:creationId xmlns:p14="http://schemas.microsoft.com/office/powerpoint/2010/main" val="3615162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13A1-6DA4-D7B9-030D-7237C1DBC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A9D9D-C10F-8C5F-C1AC-520C8F023CF9}"/>
              </a:ext>
            </a:extLst>
          </p:cNvPr>
          <p:cNvSpPr>
            <a:spLocks noGrp="1"/>
          </p:cNvSpPr>
          <p:nvPr>
            <p:ph type="title"/>
          </p:nvPr>
        </p:nvSpPr>
        <p:spPr/>
        <p:txBody>
          <a:bodyPr>
            <a:normAutofit/>
          </a:bodyPr>
          <a:lstStyle/>
          <a:p>
            <a:r>
              <a:rPr lang="en-US" sz="4000" dirty="0"/>
              <a:t>Standard of living support vs. social Insurance</a:t>
            </a:r>
          </a:p>
        </p:txBody>
      </p:sp>
      <p:cxnSp>
        <p:nvCxnSpPr>
          <p:cNvPr id="5" name="Straight Connector 4">
            <a:extLst>
              <a:ext uri="{FF2B5EF4-FFF2-40B4-BE49-F238E27FC236}">
                <a16:creationId xmlns:a16="http://schemas.microsoft.com/office/drawing/2014/main" id="{DD3E303B-2D72-429D-9A2E-0350FB62EE2E}"/>
              </a:ext>
            </a:extLst>
          </p:cNvPr>
          <p:cNvCxnSpPr>
            <a:cxnSpLocks/>
          </p:cNvCxnSpPr>
          <p:nvPr/>
        </p:nvCxnSpPr>
        <p:spPr>
          <a:xfrm>
            <a:off x="1726289" y="5744728"/>
            <a:ext cx="865604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39F0B685-7E02-4C6F-9E13-2E60DABFACF7}"/>
              </a:ext>
            </a:extLst>
          </p:cNvPr>
          <p:cNvSpPr/>
          <p:nvPr/>
        </p:nvSpPr>
        <p:spPr>
          <a:xfrm>
            <a:off x="1726289" y="2268971"/>
            <a:ext cx="8656046" cy="3176425"/>
          </a:xfrm>
          <a:custGeom>
            <a:avLst/>
            <a:gdLst>
              <a:gd name="connsiteX0" fmla="*/ 0 w 8656046"/>
              <a:gd name="connsiteY0" fmla="*/ 3143621 h 3176425"/>
              <a:gd name="connsiteX1" fmla="*/ 975907 w 8656046"/>
              <a:gd name="connsiteY1" fmla="*/ 2462946 h 3176425"/>
              <a:gd name="connsiteX2" fmla="*/ 2042023 w 8656046"/>
              <a:gd name="connsiteY2" fmla="*/ 502932 h 3176425"/>
              <a:gd name="connsiteX3" fmla="*/ 3522285 w 8656046"/>
              <a:gd name="connsiteY3" fmla="*/ 117490 h 3176425"/>
              <a:gd name="connsiteX4" fmla="*/ 5732427 w 8656046"/>
              <a:gd name="connsiteY4" fmla="*/ 2225120 h 3176425"/>
              <a:gd name="connsiteX5" fmla="*/ 8656046 w 8656046"/>
              <a:gd name="connsiteY5" fmla="*/ 3176425 h 31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6046" h="3176425">
                <a:moveTo>
                  <a:pt x="0" y="3143621"/>
                </a:moveTo>
                <a:cubicBezTo>
                  <a:pt x="317785" y="3023341"/>
                  <a:pt x="635570" y="2903061"/>
                  <a:pt x="975907" y="2462946"/>
                </a:cubicBezTo>
                <a:cubicBezTo>
                  <a:pt x="1316244" y="2022831"/>
                  <a:pt x="1617627" y="893841"/>
                  <a:pt x="2042023" y="502932"/>
                </a:cubicBezTo>
                <a:cubicBezTo>
                  <a:pt x="2466419" y="112023"/>
                  <a:pt x="2907218" y="-169541"/>
                  <a:pt x="3522285" y="117490"/>
                </a:cubicBezTo>
                <a:cubicBezTo>
                  <a:pt x="4137352" y="404521"/>
                  <a:pt x="4876800" y="1715298"/>
                  <a:pt x="5732427" y="2225120"/>
                </a:cubicBezTo>
                <a:cubicBezTo>
                  <a:pt x="6588054" y="2734942"/>
                  <a:pt x="7622050" y="2955683"/>
                  <a:pt x="8656046" y="31764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8E5720-1612-424E-AA9B-F11C44F6F15E}"/>
              </a:ext>
            </a:extLst>
          </p:cNvPr>
          <p:cNvSpPr txBox="1"/>
          <p:nvPr/>
        </p:nvSpPr>
        <p:spPr>
          <a:xfrm>
            <a:off x="3653500" y="5839013"/>
            <a:ext cx="2023631" cy="369332"/>
          </a:xfrm>
          <a:prstGeom prst="rect">
            <a:avLst/>
          </a:prstGeom>
          <a:noFill/>
        </p:spPr>
        <p:txBody>
          <a:bodyPr wrap="none" rtlCol="0">
            <a:spAutoFit/>
          </a:bodyPr>
          <a:lstStyle/>
          <a:p>
            <a:r>
              <a:rPr lang="en-US" dirty="0"/>
              <a:t>Income distribution</a:t>
            </a:r>
          </a:p>
        </p:txBody>
      </p:sp>
    </p:spTree>
    <p:extLst>
      <p:ext uri="{BB962C8B-B14F-4D97-AF65-F5344CB8AC3E}">
        <p14:creationId xmlns:p14="http://schemas.microsoft.com/office/powerpoint/2010/main" val="270820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13A1-6DA4-D7B9-030D-7237C1DBC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A9D9D-C10F-8C5F-C1AC-520C8F023CF9}"/>
              </a:ext>
            </a:extLst>
          </p:cNvPr>
          <p:cNvSpPr>
            <a:spLocks noGrp="1"/>
          </p:cNvSpPr>
          <p:nvPr>
            <p:ph type="title"/>
          </p:nvPr>
        </p:nvSpPr>
        <p:spPr/>
        <p:txBody>
          <a:bodyPr/>
          <a:lstStyle/>
          <a:p>
            <a:r>
              <a:rPr lang="en-US" dirty="0"/>
              <a:t>Standard of living support</a:t>
            </a:r>
          </a:p>
        </p:txBody>
      </p:sp>
      <p:cxnSp>
        <p:nvCxnSpPr>
          <p:cNvPr id="5" name="Straight Connector 4">
            <a:extLst>
              <a:ext uri="{FF2B5EF4-FFF2-40B4-BE49-F238E27FC236}">
                <a16:creationId xmlns:a16="http://schemas.microsoft.com/office/drawing/2014/main" id="{DD3E303B-2D72-429D-9A2E-0350FB62EE2E}"/>
              </a:ext>
            </a:extLst>
          </p:cNvPr>
          <p:cNvCxnSpPr>
            <a:cxnSpLocks/>
          </p:cNvCxnSpPr>
          <p:nvPr/>
        </p:nvCxnSpPr>
        <p:spPr>
          <a:xfrm>
            <a:off x="1726289" y="5744728"/>
            <a:ext cx="865604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39F0B685-7E02-4C6F-9E13-2E60DABFACF7}"/>
              </a:ext>
            </a:extLst>
          </p:cNvPr>
          <p:cNvSpPr/>
          <p:nvPr/>
        </p:nvSpPr>
        <p:spPr>
          <a:xfrm>
            <a:off x="1726289" y="2268971"/>
            <a:ext cx="8656046" cy="3176425"/>
          </a:xfrm>
          <a:custGeom>
            <a:avLst/>
            <a:gdLst>
              <a:gd name="connsiteX0" fmla="*/ 0 w 8656046"/>
              <a:gd name="connsiteY0" fmla="*/ 3143621 h 3176425"/>
              <a:gd name="connsiteX1" fmla="*/ 975907 w 8656046"/>
              <a:gd name="connsiteY1" fmla="*/ 2462946 h 3176425"/>
              <a:gd name="connsiteX2" fmla="*/ 2042023 w 8656046"/>
              <a:gd name="connsiteY2" fmla="*/ 502932 h 3176425"/>
              <a:gd name="connsiteX3" fmla="*/ 3522285 w 8656046"/>
              <a:gd name="connsiteY3" fmla="*/ 117490 h 3176425"/>
              <a:gd name="connsiteX4" fmla="*/ 5732427 w 8656046"/>
              <a:gd name="connsiteY4" fmla="*/ 2225120 h 3176425"/>
              <a:gd name="connsiteX5" fmla="*/ 8656046 w 8656046"/>
              <a:gd name="connsiteY5" fmla="*/ 3176425 h 31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6046" h="3176425">
                <a:moveTo>
                  <a:pt x="0" y="3143621"/>
                </a:moveTo>
                <a:cubicBezTo>
                  <a:pt x="317785" y="3023341"/>
                  <a:pt x="635570" y="2903061"/>
                  <a:pt x="975907" y="2462946"/>
                </a:cubicBezTo>
                <a:cubicBezTo>
                  <a:pt x="1316244" y="2022831"/>
                  <a:pt x="1617627" y="893841"/>
                  <a:pt x="2042023" y="502932"/>
                </a:cubicBezTo>
                <a:cubicBezTo>
                  <a:pt x="2466419" y="112023"/>
                  <a:pt x="2907218" y="-169541"/>
                  <a:pt x="3522285" y="117490"/>
                </a:cubicBezTo>
                <a:cubicBezTo>
                  <a:pt x="4137352" y="404521"/>
                  <a:pt x="4876800" y="1715298"/>
                  <a:pt x="5732427" y="2225120"/>
                </a:cubicBezTo>
                <a:cubicBezTo>
                  <a:pt x="6588054" y="2734942"/>
                  <a:pt x="7622050" y="2955683"/>
                  <a:pt x="8656046" y="31764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8E5720-1612-424E-AA9B-F11C44F6F15E}"/>
              </a:ext>
            </a:extLst>
          </p:cNvPr>
          <p:cNvSpPr txBox="1"/>
          <p:nvPr/>
        </p:nvSpPr>
        <p:spPr>
          <a:xfrm>
            <a:off x="3653500" y="5839013"/>
            <a:ext cx="2023631" cy="369332"/>
          </a:xfrm>
          <a:prstGeom prst="rect">
            <a:avLst/>
          </a:prstGeom>
          <a:noFill/>
        </p:spPr>
        <p:txBody>
          <a:bodyPr wrap="none" rtlCol="0">
            <a:spAutoFit/>
          </a:bodyPr>
          <a:lstStyle/>
          <a:p>
            <a:r>
              <a:rPr lang="en-US" dirty="0"/>
              <a:t>Income distribution</a:t>
            </a:r>
          </a:p>
        </p:txBody>
      </p:sp>
      <p:cxnSp>
        <p:nvCxnSpPr>
          <p:cNvPr id="4" name="Straight Arrow Connector 3">
            <a:extLst>
              <a:ext uri="{FF2B5EF4-FFF2-40B4-BE49-F238E27FC236}">
                <a16:creationId xmlns:a16="http://schemas.microsoft.com/office/drawing/2014/main" id="{9B9F7C32-8404-45A2-A244-5AEC9FA4EA77}"/>
              </a:ext>
            </a:extLst>
          </p:cNvPr>
          <p:cNvCxnSpPr>
            <a:cxnSpLocks/>
          </p:cNvCxnSpPr>
          <p:nvPr/>
        </p:nvCxnSpPr>
        <p:spPr>
          <a:xfrm>
            <a:off x="1726289" y="5404391"/>
            <a:ext cx="1599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61C8A0B-324D-4829-839C-8720A6EB4843}"/>
              </a:ext>
            </a:extLst>
          </p:cNvPr>
          <p:cNvCxnSpPr>
            <a:cxnSpLocks/>
          </p:cNvCxnSpPr>
          <p:nvPr/>
        </p:nvCxnSpPr>
        <p:spPr>
          <a:xfrm>
            <a:off x="2231328" y="5200052"/>
            <a:ext cx="109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19766D9-E1F0-4ED6-9FA4-E995213A4C19}"/>
              </a:ext>
            </a:extLst>
          </p:cNvPr>
          <p:cNvCxnSpPr>
            <a:cxnSpLocks/>
          </p:cNvCxnSpPr>
          <p:nvPr/>
        </p:nvCxnSpPr>
        <p:spPr>
          <a:xfrm>
            <a:off x="2432934" y="5024416"/>
            <a:ext cx="89253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D184D9D-CD7F-4F73-BF99-069B6892D162}"/>
              </a:ext>
            </a:extLst>
          </p:cNvPr>
          <p:cNvCxnSpPr>
            <a:cxnSpLocks/>
          </p:cNvCxnSpPr>
          <p:nvPr/>
        </p:nvCxnSpPr>
        <p:spPr>
          <a:xfrm>
            <a:off x="2613353" y="4819394"/>
            <a:ext cx="7121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B3E0EB4-AEBC-4159-A85C-ACCCCEB3166A}"/>
              </a:ext>
            </a:extLst>
          </p:cNvPr>
          <p:cNvCxnSpPr>
            <a:cxnSpLocks/>
          </p:cNvCxnSpPr>
          <p:nvPr/>
        </p:nvCxnSpPr>
        <p:spPr>
          <a:xfrm>
            <a:off x="2765753" y="4635557"/>
            <a:ext cx="5597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D67CC8A-869F-4366-B4C4-D01792DD5981}"/>
              </a:ext>
            </a:extLst>
          </p:cNvPr>
          <p:cNvCxnSpPr>
            <a:cxnSpLocks/>
          </p:cNvCxnSpPr>
          <p:nvPr/>
        </p:nvCxnSpPr>
        <p:spPr>
          <a:xfrm>
            <a:off x="2856646" y="4455820"/>
            <a:ext cx="4688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551F2EF-6274-4D31-9470-E06191901579}"/>
              </a:ext>
            </a:extLst>
          </p:cNvPr>
          <p:cNvCxnSpPr>
            <a:cxnSpLocks/>
          </p:cNvCxnSpPr>
          <p:nvPr/>
        </p:nvCxnSpPr>
        <p:spPr>
          <a:xfrm>
            <a:off x="2972146" y="4288387"/>
            <a:ext cx="353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53DDD4E-F19C-4A71-882A-975D6352475B}"/>
              </a:ext>
            </a:extLst>
          </p:cNvPr>
          <p:cNvCxnSpPr>
            <a:cxnSpLocks/>
          </p:cNvCxnSpPr>
          <p:nvPr/>
        </p:nvCxnSpPr>
        <p:spPr>
          <a:xfrm>
            <a:off x="3022036" y="4116850"/>
            <a:ext cx="3034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F0903B3-46CB-4C54-99BC-4851169E9842}"/>
              </a:ext>
            </a:extLst>
          </p:cNvPr>
          <p:cNvCxnSpPr>
            <a:cxnSpLocks/>
          </p:cNvCxnSpPr>
          <p:nvPr/>
        </p:nvCxnSpPr>
        <p:spPr>
          <a:xfrm>
            <a:off x="3100628" y="3957618"/>
            <a:ext cx="2248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70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13A1-6DA4-D7B9-030D-7237C1DBC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A9D9D-C10F-8C5F-C1AC-520C8F023CF9}"/>
              </a:ext>
            </a:extLst>
          </p:cNvPr>
          <p:cNvSpPr>
            <a:spLocks noGrp="1"/>
          </p:cNvSpPr>
          <p:nvPr>
            <p:ph type="title"/>
          </p:nvPr>
        </p:nvSpPr>
        <p:spPr/>
        <p:txBody>
          <a:bodyPr/>
          <a:lstStyle/>
          <a:p>
            <a:r>
              <a:rPr lang="en-US" dirty="0"/>
              <a:t>Social Insurance</a:t>
            </a:r>
          </a:p>
        </p:txBody>
      </p:sp>
      <p:cxnSp>
        <p:nvCxnSpPr>
          <p:cNvPr id="5" name="Straight Connector 4">
            <a:extLst>
              <a:ext uri="{FF2B5EF4-FFF2-40B4-BE49-F238E27FC236}">
                <a16:creationId xmlns:a16="http://schemas.microsoft.com/office/drawing/2014/main" id="{DD3E303B-2D72-429D-9A2E-0350FB62EE2E}"/>
              </a:ext>
            </a:extLst>
          </p:cNvPr>
          <p:cNvCxnSpPr>
            <a:cxnSpLocks/>
          </p:cNvCxnSpPr>
          <p:nvPr/>
        </p:nvCxnSpPr>
        <p:spPr>
          <a:xfrm>
            <a:off x="1726289" y="5744728"/>
            <a:ext cx="865604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39F0B685-7E02-4C6F-9E13-2E60DABFACF7}"/>
              </a:ext>
            </a:extLst>
          </p:cNvPr>
          <p:cNvSpPr/>
          <p:nvPr/>
        </p:nvSpPr>
        <p:spPr>
          <a:xfrm>
            <a:off x="1726289" y="2268971"/>
            <a:ext cx="8656046" cy="3176425"/>
          </a:xfrm>
          <a:custGeom>
            <a:avLst/>
            <a:gdLst>
              <a:gd name="connsiteX0" fmla="*/ 0 w 8656046"/>
              <a:gd name="connsiteY0" fmla="*/ 3143621 h 3176425"/>
              <a:gd name="connsiteX1" fmla="*/ 975907 w 8656046"/>
              <a:gd name="connsiteY1" fmla="*/ 2462946 h 3176425"/>
              <a:gd name="connsiteX2" fmla="*/ 2042023 w 8656046"/>
              <a:gd name="connsiteY2" fmla="*/ 502932 h 3176425"/>
              <a:gd name="connsiteX3" fmla="*/ 3522285 w 8656046"/>
              <a:gd name="connsiteY3" fmla="*/ 117490 h 3176425"/>
              <a:gd name="connsiteX4" fmla="*/ 5732427 w 8656046"/>
              <a:gd name="connsiteY4" fmla="*/ 2225120 h 3176425"/>
              <a:gd name="connsiteX5" fmla="*/ 8656046 w 8656046"/>
              <a:gd name="connsiteY5" fmla="*/ 3176425 h 31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6046" h="3176425">
                <a:moveTo>
                  <a:pt x="0" y="3143621"/>
                </a:moveTo>
                <a:cubicBezTo>
                  <a:pt x="317785" y="3023341"/>
                  <a:pt x="635570" y="2903061"/>
                  <a:pt x="975907" y="2462946"/>
                </a:cubicBezTo>
                <a:cubicBezTo>
                  <a:pt x="1316244" y="2022831"/>
                  <a:pt x="1617627" y="893841"/>
                  <a:pt x="2042023" y="502932"/>
                </a:cubicBezTo>
                <a:cubicBezTo>
                  <a:pt x="2466419" y="112023"/>
                  <a:pt x="2907218" y="-169541"/>
                  <a:pt x="3522285" y="117490"/>
                </a:cubicBezTo>
                <a:cubicBezTo>
                  <a:pt x="4137352" y="404521"/>
                  <a:pt x="4876800" y="1715298"/>
                  <a:pt x="5732427" y="2225120"/>
                </a:cubicBezTo>
                <a:cubicBezTo>
                  <a:pt x="6588054" y="2734942"/>
                  <a:pt x="7622050" y="2955683"/>
                  <a:pt x="8656046" y="31764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8E5720-1612-424E-AA9B-F11C44F6F15E}"/>
              </a:ext>
            </a:extLst>
          </p:cNvPr>
          <p:cNvSpPr txBox="1"/>
          <p:nvPr/>
        </p:nvSpPr>
        <p:spPr>
          <a:xfrm>
            <a:off x="3653500" y="5839013"/>
            <a:ext cx="2023631" cy="369332"/>
          </a:xfrm>
          <a:prstGeom prst="rect">
            <a:avLst/>
          </a:prstGeom>
          <a:noFill/>
        </p:spPr>
        <p:txBody>
          <a:bodyPr wrap="none" rtlCol="0">
            <a:spAutoFit/>
          </a:bodyPr>
          <a:lstStyle/>
          <a:p>
            <a:r>
              <a:rPr lang="en-US" dirty="0"/>
              <a:t>Income distribution</a:t>
            </a:r>
          </a:p>
        </p:txBody>
      </p:sp>
      <p:cxnSp>
        <p:nvCxnSpPr>
          <p:cNvPr id="4" name="Straight Arrow Connector 3">
            <a:extLst>
              <a:ext uri="{FF2B5EF4-FFF2-40B4-BE49-F238E27FC236}">
                <a16:creationId xmlns:a16="http://schemas.microsoft.com/office/drawing/2014/main" id="{9DEB3C13-B7A4-413C-BCC4-D462C10758F7}"/>
              </a:ext>
            </a:extLst>
          </p:cNvPr>
          <p:cNvCxnSpPr/>
          <p:nvPr/>
        </p:nvCxnSpPr>
        <p:spPr>
          <a:xfrm flipH="1">
            <a:off x="4018439" y="2915419"/>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C9A94399-9146-4105-9692-953DADE1DC5C}"/>
              </a:ext>
            </a:extLst>
          </p:cNvPr>
          <p:cNvCxnSpPr>
            <a:cxnSpLocks/>
          </p:cNvCxnSpPr>
          <p:nvPr/>
        </p:nvCxnSpPr>
        <p:spPr>
          <a:xfrm>
            <a:off x="4018439" y="3011779"/>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0D6F535-2146-438E-9543-B4FA5C2A9565}"/>
              </a:ext>
            </a:extLst>
          </p:cNvPr>
          <p:cNvCxnSpPr/>
          <p:nvPr/>
        </p:nvCxnSpPr>
        <p:spPr>
          <a:xfrm flipH="1">
            <a:off x="3572173" y="3272842"/>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Straight Arrow Connector 11">
            <a:extLst>
              <a:ext uri="{FF2B5EF4-FFF2-40B4-BE49-F238E27FC236}">
                <a16:creationId xmlns:a16="http://schemas.microsoft.com/office/drawing/2014/main" id="{4D79E20D-E795-47EC-B107-FA5D7EB57A12}"/>
              </a:ext>
            </a:extLst>
          </p:cNvPr>
          <p:cNvCxnSpPr>
            <a:cxnSpLocks/>
          </p:cNvCxnSpPr>
          <p:nvPr/>
        </p:nvCxnSpPr>
        <p:spPr>
          <a:xfrm>
            <a:off x="3572173" y="3369202"/>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2BC5DF9-0604-4986-AE1C-CC13F81025F8}"/>
              </a:ext>
            </a:extLst>
          </p:cNvPr>
          <p:cNvCxnSpPr/>
          <p:nvPr/>
        </p:nvCxnSpPr>
        <p:spPr>
          <a:xfrm flipH="1">
            <a:off x="3388336" y="3646666"/>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Straight Arrow Connector 13">
            <a:extLst>
              <a:ext uri="{FF2B5EF4-FFF2-40B4-BE49-F238E27FC236}">
                <a16:creationId xmlns:a16="http://schemas.microsoft.com/office/drawing/2014/main" id="{E62AEB1F-E6F0-4F8C-98B4-CF1FC400212A}"/>
              </a:ext>
            </a:extLst>
          </p:cNvPr>
          <p:cNvCxnSpPr>
            <a:cxnSpLocks/>
          </p:cNvCxnSpPr>
          <p:nvPr/>
        </p:nvCxnSpPr>
        <p:spPr>
          <a:xfrm>
            <a:off x="3388336" y="3743026"/>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3CB5300-D92D-4392-8B44-EAB59936FA59}"/>
              </a:ext>
            </a:extLst>
          </p:cNvPr>
          <p:cNvCxnSpPr/>
          <p:nvPr/>
        </p:nvCxnSpPr>
        <p:spPr>
          <a:xfrm flipH="1">
            <a:off x="3175797" y="4040992"/>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A9CE2422-E3B0-46DD-84D2-05204C8B23F1}"/>
              </a:ext>
            </a:extLst>
          </p:cNvPr>
          <p:cNvCxnSpPr>
            <a:cxnSpLocks/>
          </p:cNvCxnSpPr>
          <p:nvPr/>
        </p:nvCxnSpPr>
        <p:spPr>
          <a:xfrm>
            <a:off x="3175797" y="4137352"/>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E76AD02-3BE5-4D16-BED4-D2BFE1FA4E9F}"/>
              </a:ext>
            </a:extLst>
          </p:cNvPr>
          <p:cNvCxnSpPr/>
          <p:nvPr/>
        </p:nvCxnSpPr>
        <p:spPr>
          <a:xfrm flipH="1">
            <a:off x="4550132" y="2610619"/>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D7AE2713-C3F7-43B0-A6FB-11238B76A4B9}"/>
              </a:ext>
            </a:extLst>
          </p:cNvPr>
          <p:cNvCxnSpPr>
            <a:cxnSpLocks/>
          </p:cNvCxnSpPr>
          <p:nvPr/>
        </p:nvCxnSpPr>
        <p:spPr>
          <a:xfrm>
            <a:off x="4550132" y="2706979"/>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8687E1-EFAE-4D66-A4FC-25323078CFE6}"/>
              </a:ext>
            </a:extLst>
          </p:cNvPr>
          <p:cNvCxnSpPr/>
          <p:nvPr/>
        </p:nvCxnSpPr>
        <p:spPr>
          <a:xfrm flipH="1">
            <a:off x="5120776" y="2925671"/>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E38F4DFA-5274-4E75-9606-4BF330FD8739}"/>
              </a:ext>
            </a:extLst>
          </p:cNvPr>
          <p:cNvCxnSpPr>
            <a:cxnSpLocks/>
          </p:cNvCxnSpPr>
          <p:nvPr/>
        </p:nvCxnSpPr>
        <p:spPr>
          <a:xfrm>
            <a:off x="5120776" y="3022031"/>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A3D92E-1450-4A41-843E-1247D9FD191C}"/>
              </a:ext>
            </a:extLst>
          </p:cNvPr>
          <p:cNvCxnSpPr/>
          <p:nvPr/>
        </p:nvCxnSpPr>
        <p:spPr>
          <a:xfrm flipH="1">
            <a:off x="5436514" y="3299497"/>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AB021FDF-6727-4C1A-8A4D-903591E41064}"/>
              </a:ext>
            </a:extLst>
          </p:cNvPr>
          <p:cNvCxnSpPr>
            <a:cxnSpLocks/>
          </p:cNvCxnSpPr>
          <p:nvPr/>
        </p:nvCxnSpPr>
        <p:spPr>
          <a:xfrm>
            <a:off x="5436514" y="3395857"/>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B7162E8-A112-4F90-BE7C-C95C3FB6275A}"/>
              </a:ext>
            </a:extLst>
          </p:cNvPr>
          <p:cNvCxnSpPr/>
          <p:nvPr/>
        </p:nvCxnSpPr>
        <p:spPr>
          <a:xfrm flipH="1">
            <a:off x="2994692" y="4418917"/>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7" name="Straight Arrow Connector 26">
            <a:extLst>
              <a:ext uri="{FF2B5EF4-FFF2-40B4-BE49-F238E27FC236}">
                <a16:creationId xmlns:a16="http://schemas.microsoft.com/office/drawing/2014/main" id="{C04FFCDA-7F3A-40B6-BC01-2BB48B7F0483}"/>
              </a:ext>
            </a:extLst>
          </p:cNvPr>
          <p:cNvCxnSpPr>
            <a:cxnSpLocks/>
          </p:cNvCxnSpPr>
          <p:nvPr/>
        </p:nvCxnSpPr>
        <p:spPr>
          <a:xfrm>
            <a:off x="2994692" y="4515277"/>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E3FBA8D-D475-4275-A9CD-3DF6BCA172B3}"/>
              </a:ext>
            </a:extLst>
          </p:cNvPr>
          <p:cNvCxnSpPr/>
          <p:nvPr/>
        </p:nvCxnSpPr>
        <p:spPr>
          <a:xfrm flipH="1">
            <a:off x="2816321" y="4764039"/>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a:extLst>
              <a:ext uri="{FF2B5EF4-FFF2-40B4-BE49-F238E27FC236}">
                <a16:creationId xmlns:a16="http://schemas.microsoft.com/office/drawing/2014/main" id="{1AC34357-E6E3-4BFB-99B2-61829D2DE72F}"/>
              </a:ext>
            </a:extLst>
          </p:cNvPr>
          <p:cNvCxnSpPr>
            <a:cxnSpLocks/>
          </p:cNvCxnSpPr>
          <p:nvPr/>
        </p:nvCxnSpPr>
        <p:spPr>
          <a:xfrm>
            <a:off x="2816321" y="4860399"/>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6510EFD-55D7-4367-BC62-8786109937B4}"/>
              </a:ext>
            </a:extLst>
          </p:cNvPr>
          <p:cNvCxnSpPr/>
          <p:nvPr/>
        </p:nvCxnSpPr>
        <p:spPr>
          <a:xfrm flipH="1">
            <a:off x="2523137" y="5039452"/>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1" name="Straight Arrow Connector 30">
            <a:extLst>
              <a:ext uri="{FF2B5EF4-FFF2-40B4-BE49-F238E27FC236}">
                <a16:creationId xmlns:a16="http://schemas.microsoft.com/office/drawing/2014/main" id="{CCDBF62E-8728-47C3-8B35-0041785234F2}"/>
              </a:ext>
            </a:extLst>
          </p:cNvPr>
          <p:cNvCxnSpPr>
            <a:cxnSpLocks/>
          </p:cNvCxnSpPr>
          <p:nvPr/>
        </p:nvCxnSpPr>
        <p:spPr>
          <a:xfrm>
            <a:off x="2523137" y="5135812"/>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CA94D14-BD9E-4AEB-A2AA-A61F7D70741F}"/>
              </a:ext>
            </a:extLst>
          </p:cNvPr>
          <p:cNvCxnSpPr/>
          <p:nvPr/>
        </p:nvCxnSpPr>
        <p:spPr>
          <a:xfrm flipH="1">
            <a:off x="2127445" y="5318966"/>
            <a:ext cx="6888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Straight Arrow Connector 32">
            <a:extLst>
              <a:ext uri="{FF2B5EF4-FFF2-40B4-BE49-F238E27FC236}">
                <a16:creationId xmlns:a16="http://schemas.microsoft.com/office/drawing/2014/main" id="{E31726D5-BC57-48B4-803C-4098F45F5967}"/>
              </a:ext>
            </a:extLst>
          </p:cNvPr>
          <p:cNvCxnSpPr>
            <a:cxnSpLocks/>
          </p:cNvCxnSpPr>
          <p:nvPr/>
        </p:nvCxnSpPr>
        <p:spPr>
          <a:xfrm>
            <a:off x="2127445" y="5415326"/>
            <a:ext cx="3485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57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13A1-6DA4-D7B9-030D-7237C1DBC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A9D9D-C10F-8C5F-C1AC-520C8F023CF9}"/>
              </a:ext>
            </a:extLst>
          </p:cNvPr>
          <p:cNvSpPr>
            <a:spLocks noGrp="1"/>
          </p:cNvSpPr>
          <p:nvPr>
            <p:ph type="title"/>
          </p:nvPr>
        </p:nvSpPr>
        <p:spPr/>
        <p:txBody>
          <a:bodyPr/>
          <a:lstStyle/>
          <a:p>
            <a:r>
              <a:rPr lang="en-US" dirty="0"/>
              <a:t>In this course…</a:t>
            </a:r>
          </a:p>
        </p:txBody>
      </p:sp>
      <p:sp>
        <p:nvSpPr>
          <p:cNvPr id="4" name="Content Placeholder 3">
            <a:extLst>
              <a:ext uri="{FF2B5EF4-FFF2-40B4-BE49-F238E27FC236}">
                <a16:creationId xmlns:a16="http://schemas.microsoft.com/office/drawing/2014/main" id="{0F5B08E1-B5CF-2F6F-284B-7075FC56A7F0}"/>
              </a:ext>
            </a:extLst>
          </p:cNvPr>
          <p:cNvSpPr>
            <a:spLocks noGrp="1"/>
          </p:cNvSpPr>
          <p:nvPr>
            <p:ph idx="1"/>
          </p:nvPr>
        </p:nvSpPr>
        <p:spPr>
          <a:xfrm>
            <a:off x="838200" y="1825625"/>
            <a:ext cx="10515600" cy="4667250"/>
          </a:xfrm>
        </p:spPr>
        <p:txBody>
          <a:bodyPr>
            <a:normAutofit lnSpcReduction="10000"/>
          </a:bodyPr>
          <a:lstStyle/>
          <a:p>
            <a:r>
              <a:rPr lang="en-US" dirty="0"/>
              <a:t>Broadly speaking, we’ll see key goals of social protection programs</a:t>
            </a:r>
          </a:p>
          <a:p>
            <a:pPr lvl="1"/>
            <a:r>
              <a:rPr lang="en-US" dirty="0"/>
              <a:t>Supporting basic levels of </a:t>
            </a:r>
            <a:r>
              <a:rPr lang="en-US" b="1" dirty="0"/>
              <a:t>standard of living</a:t>
            </a:r>
          </a:p>
          <a:p>
            <a:pPr lvl="1"/>
            <a:r>
              <a:rPr lang="en-US" dirty="0"/>
              <a:t>Helping people manage the financial costs of risks through </a:t>
            </a:r>
            <a:r>
              <a:rPr lang="en-US" b="1" dirty="0"/>
              <a:t>social insurance</a:t>
            </a:r>
          </a:p>
          <a:p>
            <a:endParaRPr lang="en-US" b="1" dirty="0"/>
          </a:p>
          <a:p>
            <a:r>
              <a:rPr lang="en-US" dirty="0"/>
              <a:t>But as we will see, we’ll explore a wide variety of programs that encompass these plus additional goals. For example:</a:t>
            </a:r>
          </a:p>
          <a:p>
            <a:pPr lvl="1"/>
            <a:r>
              <a:rPr lang="en-US" dirty="0"/>
              <a:t>Conditional cash transfers also seek to break the intra-generational cycle of poverty as well as supporting current income</a:t>
            </a:r>
          </a:p>
          <a:p>
            <a:pPr lvl="1"/>
            <a:r>
              <a:rPr lang="en-US" dirty="0"/>
              <a:t>Graduation programs seek to provide capital and training to help current generations escape poverty in the future</a:t>
            </a:r>
          </a:p>
          <a:p>
            <a:pPr lvl="1"/>
            <a:r>
              <a:rPr lang="en-US" dirty="0"/>
              <a:t>Workfare programs may provide a mix of income support to the temporarily unemployed and </a:t>
            </a:r>
            <a:r>
              <a:rPr lang="en-US" dirty="0" err="1"/>
              <a:t>and</a:t>
            </a:r>
            <a:r>
              <a:rPr lang="en-US" dirty="0"/>
              <a:t> social insurance against risk of job loss</a:t>
            </a:r>
          </a:p>
          <a:p>
            <a:pPr lvl="1"/>
            <a:endParaRPr lang="en-US" dirty="0"/>
          </a:p>
          <a:p>
            <a:pPr lvl="1"/>
            <a:endParaRPr lang="en-US" dirty="0"/>
          </a:p>
        </p:txBody>
      </p:sp>
    </p:spTree>
    <p:extLst>
      <p:ext uri="{BB962C8B-B14F-4D97-AF65-F5344CB8AC3E}">
        <p14:creationId xmlns:p14="http://schemas.microsoft.com/office/powerpoint/2010/main" val="2001728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1524</TotalTime>
  <Words>2261</Words>
  <Application>Microsoft Macintosh PowerPoint</Application>
  <PresentationFormat>Widescreen</PresentationFormat>
  <Paragraphs>172</Paragraphs>
  <Slides>49</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Aptos</vt:lpstr>
      <vt:lpstr>Aptos Display</vt:lpstr>
      <vt:lpstr>Arial</vt:lpstr>
      <vt:lpstr>Calibri</vt:lpstr>
      <vt:lpstr>Cambria</vt:lpstr>
      <vt:lpstr>Times New Roman</vt:lpstr>
      <vt:lpstr>Office Theme</vt:lpstr>
      <vt:lpstr>1_Office Theme</vt:lpstr>
      <vt:lpstr>BREAD-IGC virtual PhD course on social protection 2025   Rema Hanna, Harvard Kennedy School Ben Olken, MIT </vt:lpstr>
      <vt:lpstr>Welcome to the course!</vt:lpstr>
      <vt:lpstr>What is social protection?</vt:lpstr>
      <vt:lpstr>Different organizations have different definitions</vt:lpstr>
      <vt:lpstr>In this course…</vt:lpstr>
      <vt:lpstr>Standard of living support vs. social Insurance</vt:lpstr>
      <vt:lpstr>Standard of living support</vt:lpstr>
      <vt:lpstr>Social Insurance</vt:lpstr>
      <vt:lpstr>In this course…</vt:lpstr>
      <vt:lpstr>Social Protection is important</vt:lpstr>
      <vt:lpstr>How pervasive is it?</vt:lpstr>
      <vt:lpstr>Research Explosion in Recent Years</vt:lpstr>
      <vt:lpstr>PowerPoint Presentation</vt:lpstr>
      <vt:lpstr>Myth #1: Programs Create Negative Incentives </vt:lpstr>
      <vt:lpstr>PowerPoint Presentation</vt:lpstr>
      <vt:lpstr>No evidence of dis-incentive effects for work</vt:lpstr>
      <vt:lpstr>Emerging evidence that some of these programs can even boost productivity</vt:lpstr>
      <vt:lpstr>PowerPoint Presentation</vt:lpstr>
      <vt:lpstr>Myth #2: These programs are no longer necessary </vt:lpstr>
      <vt:lpstr>PowerPoint Presentation</vt:lpstr>
      <vt:lpstr>Increase social protections throughout income distribution and over time</vt:lpstr>
      <vt:lpstr>Important to note though….</vt:lpstr>
      <vt:lpstr>Myth #3: These programs are expensive and are unaffordable </vt:lpstr>
      <vt:lpstr>We conduct a simple exercise</vt:lpstr>
      <vt:lpstr>PowerPoint Presentation</vt:lpstr>
      <vt:lpstr>PowerPoint Presentation</vt:lpstr>
      <vt:lpstr>Could we solve global poverty?</vt:lpstr>
      <vt:lpstr>Money is not the issue….</vt:lpstr>
      <vt:lpstr>PowerPoint Presentation</vt:lpstr>
      <vt:lpstr>What are the challenges to doing so?</vt:lpstr>
      <vt:lpstr>PowerPoint Presentation</vt:lpstr>
      <vt:lpstr>Lecture 2: Graduation Programs Lecturers:  Oriana Bandiera, Munshi Sulaiman</vt:lpstr>
      <vt:lpstr>Lecture 3: Cash transfers Lecturers: Paul Niehaus, Tavneet Suri</vt:lpstr>
      <vt:lpstr>What do they do?</vt:lpstr>
      <vt:lpstr>Do they encourage “bad” behaviors?</vt:lpstr>
      <vt:lpstr>How should they be designed? How much should you give? How do you give? Should they be conditioned?</vt:lpstr>
      <vt:lpstr>Lecture 3: Cash transfers Lecturers: Paul Niehaus, Tavneet Suri</vt:lpstr>
      <vt:lpstr>Lecture 4: The form of transfers: cash, in-kind, vouchers Lecturers: Lucie Gadenne, Monica Singhal</vt:lpstr>
      <vt:lpstr>Lecture 5: Measuring the long-run impact of cash transfers Lecturers:  Karen Macours, John Maluccio</vt:lpstr>
      <vt:lpstr>Lecture 6: Identifying program beneficiaries Lecturers: Vivi Alatas, Abhijit Banerjee</vt:lpstr>
      <vt:lpstr>PowerPoint Presentation</vt:lpstr>
      <vt:lpstr>Lecture 7: Digital technology and social protection Lecturer: Sandip Sukhtankar</vt:lpstr>
      <vt:lpstr>Lecture 8:  Public health insurance Lecturers: Pascaline Dupas, Radhika Jain</vt:lpstr>
      <vt:lpstr>How do we deliver insurance when there is informality in the market?</vt:lpstr>
      <vt:lpstr>Lecture 9:  Job displacement insurance Lecturers: Francois Gerard, Gustavo Gonzaga, Joana Naritomi</vt:lpstr>
      <vt:lpstr>Lecture 10: Public works programs Lecturers: Arthur Alik-Lagrange, Clément Imbert</vt:lpstr>
      <vt:lpstr>Lecture 11: Spillovers and General Equilibrium Effects Lecturer: Ted Miguel </vt:lpstr>
      <vt:lpstr>Lecture 12: Social Protection, Conflict, and Reparations Lecturers: Arlen Guarin, Juliana Londoño-Vélez</vt:lpstr>
      <vt:lpstr>If you want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BREAD-IGC virtual PhD course on social protection 2025   Rema Hanna, Harvard Kennedy School Ben Olken, MIT</dc:title>
  <dc:creator>Rema Hanna</dc:creator>
  <cp:lastModifiedBy>Emily Romano</cp:lastModifiedBy>
  <cp:revision>52</cp:revision>
  <dcterms:created xsi:type="dcterms:W3CDTF">2025-07-16T17:05:25Z</dcterms:created>
  <dcterms:modified xsi:type="dcterms:W3CDTF">2025-09-15T23:39:40Z</dcterms:modified>
</cp:coreProperties>
</file>